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6" r:id="rId2"/>
    <p:sldId id="317" r:id="rId3"/>
    <p:sldId id="307" r:id="rId4"/>
    <p:sldId id="322" r:id="rId5"/>
    <p:sldId id="321" r:id="rId6"/>
    <p:sldId id="320" r:id="rId7"/>
    <p:sldId id="319" r:id="rId8"/>
    <p:sldId id="318" r:id="rId9"/>
    <p:sldId id="323" r:id="rId10"/>
    <p:sldId id="324" r:id="rId11"/>
    <p:sldId id="329" r:id="rId12"/>
    <p:sldId id="328" r:id="rId13"/>
    <p:sldId id="327" r:id="rId14"/>
    <p:sldId id="326" r:id="rId15"/>
    <p:sldId id="333" r:id="rId16"/>
    <p:sldId id="325" r:id="rId17"/>
    <p:sldId id="332" r:id="rId18"/>
    <p:sldId id="331" r:id="rId19"/>
    <p:sldId id="341" r:id="rId20"/>
    <p:sldId id="330" r:id="rId21"/>
    <p:sldId id="337" r:id="rId22"/>
    <p:sldId id="338" r:id="rId23"/>
    <p:sldId id="335" r:id="rId24"/>
    <p:sldId id="442" r:id="rId25"/>
    <p:sldId id="340" r:id="rId26"/>
    <p:sldId id="339" r:id="rId27"/>
    <p:sldId id="345" r:id="rId28"/>
    <p:sldId id="356" r:id="rId29"/>
    <p:sldId id="355" r:id="rId30"/>
    <p:sldId id="443" r:id="rId31"/>
    <p:sldId id="444" r:id="rId32"/>
    <p:sldId id="445" r:id="rId33"/>
    <p:sldId id="446" r:id="rId34"/>
    <p:sldId id="420" r:id="rId35"/>
    <p:sldId id="421" r:id="rId36"/>
    <p:sldId id="422" r:id="rId37"/>
    <p:sldId id="423" r:id="rId38"/>
    <p:sldId id="424" r:id="rId39"/>
    <p:sldId id="425" r:id="rId40"/>
    <p:sldId id="354" r:id="rId41"/>
    <p:sldId id="336" r:id="rId42"/>
    <p:sldId id="447" r:id="rId43"/>
    <p:sldId id="357" r:id="rId44"/>
    <p:sldId id="353" r:id="rId45"/>
    <p:sldId id="365" r:id="rId46"/>
    <p:sldId id="366" r:id="rId47"/>
    <p:sldId id="368" r:id="rId48"/>
    <p:sldId id="367" r:id="rId49"/>
    <p:sldId id="369" r:id="rId50"/>
    <p:sldId id="370" r:id="rId51"/>
    <p:sldId id="371" r:id="rId52"/>
    <p:sldId id="374" r:id="rId53"/>
    <p:sldId id="349" r:id="rId54"/>
    <p:sldId id="376" r:id="rId55"/>
    <p:sldId id="448" r:id="rId56"/>
    <p:sldId id="449" r:id="rId57"/>
    <p:sldId id="450" r:id="rId58"/>
    <p:sldId id="451" r:id="rId59"/>
    <p:sldId id="452" r:id="rId60"/>
    <p:sldId id="453" r:id="rId61"/>
    <p:sldId id="454" r:id="rId62"/>
    <p:sldId id="455" r:id="rId63"/>
    <p:sldId id="456" r:id="rId64"/>
    <p:sldId id="457" r:id="rId65"/>
    <p:sldId id="458" r:id="rId66"/>
    <p:sldId id="459" r:id="rId67"/>
    <p:sldId id="460" r:id="rId68"/>
    <p:sldId id="461" r:id="rId69"/>
    <p:sldId id="462" r:id="rId70"/>
    <p:sldId id="463" r:id="rId71"/>
    <p:sldId id="464" r:id="rId72"/>
    <p:sldId id="350" r:id="rId73"/>
    <p:sldId id="348" r:id="rId74"/>
    <p:sldId id="378" r:id="rId75"/>
    <p:sldId id="466" r:id="rId76"/>
    <p:sldId id="467" r:id="rId77"/>
    <p:sldId id="379" r:id="rId78"/>
    <p:sldId id="465" r:id="rId79"/>
    <p:sldId id="468" r:id="rId80"/>
    <p:sldId id="469" r:id="rId81"/>
    <p:sldId id="470" r:id="rId82"/>
    <p:sldId id="471" r:id="rId83"/>
    <p:sldId id="472" r:id="rId84"/>
    <p:sldId id="344" r:id="rId85"/>
    <p:sldId id="346" r:id="rId86"/>
    <p:sldId id="380" r:id="rId87"/>
    <p:sldId id="381" r:id="rId88"/>
    <p:sldId id="382" r:id="rId89"/>
    <p:sldId id="384" r:id="rId90"/>
    <p:sldId id="385" r:id="rId91"/>
    <p:sldId id="391" r:id="rId92"/>
    <p:sldId id="383" r:id="rId93"/>
    <p:sldId id="473" r:id="rId94"/>
    <p:sldId id="474" r:id="rId95"/>
    <p:sldId id="475" r:id="rId96"/>
    <p:sldId id="476" r:id="rId97"/>
    <p:sldId id="477" r:id="rId98"/>
    <p:sldId id="478" r:id="rId99"/>
    <p:sldId id="479" r:id="rId100"/>
    <p:sldId id="480" r:id="rId101"/>
    <p:sldId id="390" r:id="rId102"/>
    <p:sldId id="392" r:id="rId103"/>
    <p:sldId id="388" r:id="rId104"/>
    <p:sldId id="387" r:id="rId105"/>
    <p:sldId id="481" r:id="rId106"/>
    <p:sldId id="482" r:id="rId107"/>
    <p:sldId id="483" r:id="rId108"/>
    <p:sldId id="484" r:id="rId109"/>
    <p:sldId id="485" r:id="rId110"/>
    <p:sldId id="399" r:id="rId111"/>
    <p:sldId id="398" r:id="rId112"/>
    <p:sldId id="397" r:id="rId113"/>
    <p:sldId id="404" r:id="rId114"/>
    <p:sldId id="405" r:id="rId115"/>
    <p:sldId id="486" r:id="rId116"/>
    <p:sldId id="403" r:id="rId117"/>
    <p:sldId id="402" r:id="rId118"/>
    <p:sldId id="409" r:id="rId119"/>
    <p:sldId id="487" r:id="rId120"/>
    <p:sldId id="488" r:id="rId121"/>
    <p:sldId id="489" r:id="rId122"/>
    <p:sldId id="490" r:id="rId123"/>
    <p:sldId id="491" r:id="rId124"/>
    <p:sldId id="492" r:id="rId125"/>
    <p:sldId id="493" r:id="rId126"/>
    <p:sldId id="494" r:id="rId127"/>
    <p:sldId id="495" r:id="rId128"/>
    <p:sldId id="496" r:id="rId129"/>
    <p:sldId id="497" r:id="rId130"/>
    <p:sldId id="498" r:id="rId131"/>
    <p:sldId id="499" r:id="rId132"/>
    <p:sldId id="500" r:id="rId133"/>
    <p:sldId id="501" r:id="rId134"/>
    <p:sldId id="502" r:id="rId135"/>
    <p:sldId id="503"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D03F3-7568-4CCB-87B2-A6C61CE8B394}" v="1" dt="2024-03-16T05:56:02.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NI NAGARAJ" userId="efcf8dc095f681fd" providerId="LiveId" clId="{08BD03F3-7568-4CCB-87B2-A6C61CE8B394}"/>
    <pc:docChg chg="custSel delSld modSld">
      <pc:chgData name="JANANI NAGARAJ" userId="efcf8dc095f681fd" providerId="LiveId" clId="{08BD03F3-7568-4CCB-87B2-A6C61CE8B394}" dt="2024-03-18T03:31:27.886" v="4" actId="47"/>
      <pc:docMkLst>
        <pc:docMk/>
      </pc:docMkLst>
      <pc:sldChg chg="delSp mod">
        <pc:chgData name="JANANI NAGARAJ" userId="efcf8dc095f681fd" providerId="LiveId" clId="{08BD03F3-7568-4CCB-87B2-A6C61CE8B394}" dt="2024-03-16T06:18:23.961" v="0" actId="21"/>
        <pc:sldMkLst>
          <pc:docMk/>
          <pc:sldMk cId="0" sldId="365"/>
        </pc:sldMkLst>
        <pc:spChg chg="del">
          <ac:chgData name="JANANI NAGARAJ" userId="efcf8dc095f681fd" providerId="LiveId" clId="{08BD03F3-7568-4CCB-87B2-A6C61CE8B394}" dt="2024-03-16T06:18:23.961" v="0" actId="21"/>
          <ac:spMkLst>
            <pc:docMk/>
            <pc:sldMk cId="0" sldId="365"/>
            <ac:spMk id="3" creationId="{00000000-0000-0000-0000-000000000000}"/>
          </ac:spMkLst>
        </pc:spChg>
      </pc:sldChg>
      <pc:sldChg chg="delSp mod">
        <pc:chgData name="JANANI NAGARAJ" userId="efcf8dc095f681fd" providerId="LiveId" clId="{08BD03F3-7568-4CCB-87B2-A6C61CE8B394}" dt="2024-03-16T06:19:01.944" v="1" actId="21"/>
        <pc:sldMkLst>
          <pc:docMk/>
          <pc:sldMk cId="0" sldId="366"/>
        </pc:sldMkLst>
        <pc:spChg chg="del">
          <ac:chgData name="JANANI NAGARAJ" userId="efcf8dc095f681fd" providerId="LiveId" clId="{08BD03F3-7568-4CCB-87B2-A6C61CE8B394}" dt="2024-03-16T06:19:01.944" v="1" actId="21"/>
          <ac:spMkLst>
            <pc:docMk/>
            <pc:sldMk cId="0" sldId="366"/>
            <ac:spMk id="3" creationId="{00000000-0000-0000-0000-000000000000}"/>
          </ac:spMkLst>
        </pc:spChg>
      </pc:sldChg>
      <pc:sldChg chg="delSp mod">
        <pc:chgData name="JANANI NAGARAJ" userId="efcf8dc095f681fd" providerId="LiveId" clId="{08BD03F3-7568-4CCB-87B2-A6C61CE8B394}" dt="2024-03-16T06:19:56.350" v="2" actId="21"/>
        <pc:sldMkLst>
          <pc:docMk/>
          <pc:sldMk cId="0" sldId="367"/>
        </pc:sldMkLst>
        <pc:spChg chg="del">
          <ac:chgData name="JANANI NAGARAJ" userId="efcf8dc095f681fd" providerId="LiveId" clId="{08BD03F3-7568-4CCB-87B2-A6C61CE8B394}" dt="2024-03-16T06:19:56.350" v="2" actId="21"/>
          <ac:spMkLst>
            <pc:docMk/>
            <pc:sldMk cId="0" sldId="367"/>
            <ac:spMk id="3" creationId="{00000000-0000-0000-0000-000000000000}"/>
          </ac:spMkLst>
        </pc:spChg>
      </pc:sldChg>
      <pc:sldChg chg="del">
        <pc:chgData name="JANANI NAGARAJ" userId="efcf8dc095f681fd" providerId="LiveId" clId="{08BD03F3-7568-4CCB-87B2-A6C61CE8B394}" dt="2024-03-16T06:26:12.805" v="3" actId="2696"/>
        <pc:sldMkLst>
          <pc:docMk/>
          <pc:sldMk cId="0" sldId="373"/>
        </pc:sldMkLst>
      </pc:sldChg>
      <pc:sldChg chg="del">
        <pc:chgData name="JANANI NAGARAJ" userId="efcf8dc095f681fd" providerId="LiveId" clId="{08BD03F3-7568-4CCB-87B2-A6C61CE8B394}" dt="2024-03-18T03:31:27.886" v="4" actId="47"/>
        <pc:sldMkLst>
          <pc:docMk/>
          <pc:sldMk cId="454985601" sldId="5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62035-7DE0-4263-8EF0-6ED25F2C33AC}" type="doc">
      <dgm:prSet loTypeId="urn:microsoft.com/office/officeart/2011/layout/CircleProcess" loCatId="process" qsTypeId="urn:microsoft.com/office/officeart/2005/8/quickstyle/simple1" qsCatId="simple" csTypeId="urn:microsoft.com/office/officeart/2005/8/colors/accent1_1" csCatId="accent1" phldr="1"/>
      <dgm:spPr/>
      <dgm:t>
        <a:bodyPr/>
        <a:lstStyle/>
        <a:p>
          <a:endParaRPr lang="en-GB"/>
        </a:p>
      </dgm:t>
    </dgm:pt>
    <dgm:pt modelId="{EAD667C0-D308-4934-AEE0-F5E2836AF0E2}">
      <dgm:prSet phldrT="[Text]"/>
      <dgm:spPr/>
      <dgm:t>
        <a:bodyPr/>
        <a:lstStyle/>
        <a:p>
          <a:r>
            <a:rPr lang="en-GB" dirty="0"/>
            <a:t>Insertion Anomaly</a:t>
          </a:r>
        </a:p>
      </dgm:t>
    </dgm:pt>
    <dgm:pt modelId="{4C69D28D-9AB6-4A9D-AB1F-A8A25F650F59}" type="parTrans" cxnId="{5AA0BEF6-895F-439E-BA83-17ED29843173}">
      <dgm:prSet/>
      <dgm:spPr/>
      <dgm:t>
        <a:bodyPr/>
        <a:lstStyle/>
        <a:p>
          <a:endParaRPr lang="en-GB"/>
        </a:p>
      </dgm:t>
    </dgm:pt>
    <dgm:pt modelId="{A672CD91-BA82-4BBB-B8E6-0D6A5F4AE3EB}" type="sibTrans" cxnId="{5AA0BEF6-895F-439E-BA83-17ED29843173}">
      <dgm:prSet/>
      <dgm:spPr/>
      <dgm:t>
        <a:bodyPr/>
        <a:lstStyle/>
        <a:p>
          <a:endParaRPr lang="en-GB"/>
        </a:p>
      </dgm:t>
    </dgm:pt>
    <dgm:pt modelId="{6A2EFF66-E80B-4F73-AC0E-9C363597FEAC}">
      <dgm:prSet phldrT="[Text]"/>
      <dgm:spPr/>
      <dgm:t>
        <a:bodyPr/>
        <a:lstStyle/>
        <a:p>
          <a:r>
            <a:rPr lang="en-GB" dirty="0"/>
            <a:t>Updation Anomaly</a:t>
          </a:r>
        </a:p>
      </dgm:t>
    </dgm:pt>
    <dgm:pt modelId="{9E66229D-04AD-4D6E-B854-DCC127DDC362}" type="parTrans" cxnId="{78E3C0AD-D3E3-4D09-99DA-41283B295025}">
      <dgm:prSet/>
      <dgm:spPr/>
      <dgm:t>
        <a:bodyPr/>
        <a:lstStyle/>
        <a:p>
          <a:endParaRPr lang="en-GB"/>
        </a:p>
      </dgm:t>
    </dgm:pt>
    <dgm:pt modelId="{E4DBF2A3-45BA-45EC-AEED-ECA130C121F6}" type="sibTrans" cxnId="{78E3C0AD-D3E3-4D09-99DA-41283B295025}">
      <dgm:prSet/>
      <dgm:spPr/>
      <dgm:t>
        <a:bodyPr/>
        <a:lstStyle/>
        <a:p>
          <a:endParaRPr lang="en-GB"/>
        </a:p>
      </dgm:t>
    </dgm:pt>
    <dgm:pt modelId="{C5685B01-ACF4-4BD8-BCC1-C71E9E4A5120}">
      <dgm:prSet phldrT="[Text]"/>
      <dgm:spPr/>
      <dgm:t>
        <a:bodyPr/>
        <a:lstStyle/>
        <a:p>
          <a:r>
            <a:rPr lang="en-GB" dirty="0"/>
            <a:t>Deletion Anomaly</a:t>
          </a:r>
        </a:p>
      </dgm:t>
    </dgm:pt>
    <dgm:pt modelId="{F410E6AC-F868-49D4-900B-105F68F556B4}" type="parTrans" cxnId="{10172F1A-DEB7-4051-9597-454FBE58113F}">
      <dgm:prSet/>
      <dgm:spPr/>
      <dgm:t>
        <a:bodyPr/>
        <a:lstStyle/>
        <a:p>
          <a:endParaRPr lang="en-GB"/>
        </a:p>
      </dgm:t>
    </dgm:pt>
    <dgm:pt modelId="{C5F3F52E-2AB7-4C40-875F-B011E3B3C38A}" type="sibTrans" cxnId="{10172F1A-DEB7-4051-9597-454FBE58113F}">
      <dgm:prSet/>
      <dgm:spPr/>
      <dgm:t>
        <a:bodyPr/>
        <a:lstStyle/>
        <a:p>
          <a:endParaRPr lang="en-GB"/>
        </a:p>
      </dgm:t>
    </dgm:pt>
    <dgm:pt modelId="{D9DA5F9C-D68A-4244-8AF7-884A1611FE76}" type="pres">
      <dgm:prSet presAssocID="{D8462035-7DE0-4263-8EF0-6ED25F2C33AC}" presName="Name0" presStyleCnt="0">
        <dgm:presLayoutVars>
          <dgm:chMax val="11"/>
          <dgm:chPref val="11"/>
          <dgm:dir/>
          <dgm:resizeHandles/>
        </dgm:presLayoutVars>
      </dgm:prSet>
      <dgm:spPr/>
    </dgm:pt>
    <dgm:pt modelId="{E01E2919-14A2-4CD3-908D-BB8EDECFDBE5}" type="pres">
      <dgm:prSet presAssocID="{C5685B01-ACF4-4BD8-BCC1-C71E9E4A5120}" presName="Accent3" presStyleCnt="0"/>
      <dgm:spPr/>
    </dgm:pt>
    <dgm:pt modelId="{2509AB45-F5FE-4501-BC3C-B4580F56A7E6}" type="pres">
      <dgm:prSet presAssocID="{C5685B01-ACF4-4BD8-BCC1-C71E9E4A5120}" presName="Accent" presStyleLbl="node1" presStyleIdx="0" presStyleCnt="3"/>
      <dgm:spPr/>
    </dgm:pt>
    <dgm:pt modelId="{5C54430E-286B-4973-BDBA-ABEF3AFB5F2C}" type="pres">
      <dgm:prSet presAssocID="{C5685B01-ACF4-4BD8-BCC1-C71E9E4A5120}" presName="ParentBackground3" presStyleCnt="0"/>
      <dgm:spPr/>
    </dgm:pt>
    <dgm:pt modelId="{414D427C-9399-49D5-9186-8D0FEB2E3E2C}" type="pres">
      <dgm:prSet presAssocID="{C5685B01-ACF4-4BD8-BCC1-C71E9E4A5120}" presName="ParentBackground" presStyleLbl="fgAcc1" presStyleIdx="0" presStyleCnt="3"/>
      <dgm:spPr/>
    </dgm:pt>
    <dgm:pt modelId="{25726A6B-ECA2-4E28-BBD7-EEF663F2B019}" type="pres">
      <dgm:prSet presAssocID="{C5685B01-ACF4-4BD8-BCC1-C71E9E4A5120}" presName="Parent3" presStyleLbl="revTx" presStyleIdx="0" presStyleCnt="0">
        <dgm:presLayoutVars>
          <dgm:chMax val="1"/>
          <dgm:chPref val="1"/>
          <dgm:bulletEnabled val="1"/>
        </dgm:presLayoutVars>
      </dgm:prSet>
      <dgm:spPr/>
    </dgm:pt>
    <dgm:pt modelId="{779C43E1-8A61-4CBB-A709-245F357443A2}" type="pres">
      <dgm:prSet presAssocID="{6A2EFF66-E80B-4F73-AC0E-9C363597FEAC}" presName="Accent2" presStyleCnt="0"/>
      <dgm:spPr/>
    </dgm:pt>
    <dgm:pt modelId="{A0C07688-E341-4E12-903D-041B7CDAE43E}" type="pres">
      <dgm:prSet presAssocID="{6A2EFF66-E80B-4F73-AC0E-9C363597FEAC}" presName="Accent" presStyleLbl="node1" presStyleIdx="1" presStyleCnt="3"/>
      <dgm:spPr/>
    </dgm:pt>
    <dgm:pt modelId="{83B84E3B-57CE-48C8-BD29-C7FE7C41D820}" type="pres">
      <dgm:prSet presAssocID="{6A2EFF66-E80B-4F73-AC0E-9C363597FEAC}" presName="ParentBackground2" presStyleCnt="0"/>
      <dgm:spPr/>
    </dgm:pt>
    <dgm:pt modelId="{F7D6917A-918F-4175-B7CE-ECE5F90E934C}" type="pres">
      <dgm:prSet presAssocID="{6A2EFF66-E80B-4F73-AC0E-9C363597FEAC}" presName="ParentBackground" presStyleLbl="fgAcc1" presStyleIdx="1" presStyleCnt="3"/>
      <dgm:spPr/>
    </dgm:pt>
    <dgm:pt modelId="{8DA801E4-51DE-4348-AEB1-6E19DFBE81B0}" type="pres">
      <dgm:prSet presAssocID="{6A2EFF66-E80B-4F73-AC0E-9C363597FEAC}" presName="Parent2" presStyleLbl="revTx" presStyleIdx="0" presStyleCnt="0">
        <dgm:presLayoutVars>
          <dgm:chMax val="1"/>
          <dgm:chPref val="1"/>
          <dgm:bulletEnabled val="1"/>
        </dgm:presLayoutVars>
      </dgm:prSet>
      <dgm:spPr/>
    </dgm:pt>
    <dgm:pt modelId="{79996E3B-D1DB-47D9-BC19-E138A2AE7C0D}" type="pres">
      <dgm:prSet presAssocID="{EAD667C0-D308-4934-AEE0-F5E2836AF0E2}" presName="Accent1" presStyleCnt="0"/>
      <dgm:spPr/>
    </dgm:pt>
    <dgm:pt modelId="{2D25BABA-C747-47B6-BB05-11009BA5DC24}" type="pres">
      <dgm:prSet presAssocID="{EAD667C0-D308-4934-AEE0-F5E2836AF0E2}" presName="Accent" presStyleLbl="node1" presStyleIdx="2" presStyleCnt="3"/>
      <dgm:spPr/>
    </dgm:pt>
    <dgm:pt modelId="{953131C2-8688-4F70-B519-618BF733DBFB}" type="pres">
      <dgm:prSet presAssocID="{EAD667C0-D308-4934-AEE0-F5E2836AF0E2}" presName="ParentBackground1" presStyleCnt="0"/>
      <dgm:spPr/>
    </dgm:pt>
    <dgm:pt modelId="{F06C4AAB-2BEF-4B87-B050-76CA48C7C9BE}" type="pres">
      <dgm:prSet presAssocID="{EAD667C0-D308-4934-AEE0-F5E2836AF0E2}" presName="ParentBackground" presStyleLbl="fgAcc1" presStyleIdx="2" presStyleCnt="3"/>
      <dgm:spPr/>
    </dgm:pt>
    <dgm:pt modelId="{E9B02E55-5B94-4E02-B6D9-F29136D12329}" type="pres">
      <dgm:prSet presAssocID="{EAD667C0-D308-4934-AEE0-F5E2836AF0E2}" presName="Parent1" presStyleLbl="revTx" presStyleIdx="0" presStyleCnt="0">
        <dgm:presLayoutVars>
          <dgm:chMax val="1"/>
          <dgm:chPref val="1"/>
          <dgm:bulletEnabled val="1"/>
        </dgm:presLayoutVars>
      </dgm:prSet>
      <dgm:spPr/>
    </dgm:pt>
  </dgm:ptLst>
  <dgm:cxnLst>
    <dgm:cxn modelId="{8AF2FD02-1C75-4DD9-8196-716F4BE5BB4D}" type="presOf" srcId="{6A2EFF66-E80B-4F73-AC0E-9C363597FEAC}" destId="{8DA801E4-51DE-4348-AEB1-6E19DFBE81B0}" srcOrd="1" destOrd="0" presId="urn:microsoft.com/office/officeart/2011/layout/CircleProcess"/>
    <dgm:cxn modelId="{A2812003-26E2-4B4C-A7B1-DEFA47DE7D00}" type="presOf" srcId="{D8462035-7DE0-4263-8EF0-6ED25F2C33AC}" destId="{D9DA5F9C-D68A-4244-8AF7-884A1611FE76}" srcOrd="0" destOrd="0" presId="urn:microsoft.com/office/officeart/2011/layout/CircleProcess"/>
    <dgm:cxn modelId="{10172F1A-DEB7-4051-9597-454FBE58113F}" srcId="{D8462035-7DE0-4263-8EF0-6ED25F2C33AC}" destId="{C5685B01-ACF4-4BD8-BCC1-C71E9E4A5120}" srcOrd="2" destOrd="0" parTransId="{F410E6AC-F868-49D4-900B-105F68F556B4}" sibTransId="{C5F3F52E-2AB7-4C40-875F-B011E3B3C38A}"/>
    <dgm:cxn modelId="{F7E7E695-E7E4-4189-8325-F19EA32C7198}" type="presOf" srcId="{EAD667C0-D308-4934-AEE0-F5E2836AF0E2}" destId="{E9B02E55-5B94-4E02-B6D9-F29136D12329}" srcOrd="1" destOrd="0" presId="urn:microsoft.com/office/officeart/2011/layout/CircleProcess"/>
    <dgm:cxn modelId="{3843C999-ABDF-46D0-A82F-501EDAE92EBC}" type="presOf" srcId="{6A2EFF66-E80B-4F73-AC0E-9C363597FEAC}" destId="{F7D6917A-918F-4175-B7CE-ECE5F90E934C}" srcOrd="0" destOrd="0" presId="urn:microsoft.com/office/officeart/2011/layout/CircleProcess"/>
    <dgm:cxn modelId="{78E3C0AD-D3E3-4D09-99DA-41283B295025}" srcId="{D8462035-7DE0-4263-8EF0-6ED25F2C33AC}" destId="{6A2EFF66-E80B-4F73-AC0E-9C363597FEAC}" srcOrd="1" destOrd="0" parTransId="{9E66229D-04AD-4D6E-B854-DCC127DDC362}" sibTransId="{E4DBF2A3-45BA-45EC-AEED-ECA130C121F6}"/>
    <dgm:cxn modelId="{4568FCB6-FC3A-4EAF-9BDF-4A6D7B2E1B89}" type="presOf" srcId="{EAD667C0-D308-4934-AEE0-F5E2836AF0E2}" destId="{F06C4AAB-2BEF-4B87-B050-76CA48C7C9BE}" srcOrd="0" destOrd="0" presId="urn:microsoft.com/office/officeart/2011/layout/CircleProcess"/>
    <dgm:cxn modelId="{3F418DD2-1E5B-4874-838C-7D5F782725FA}" type="presOf" srcId="{C5685B01-ACF4-4BD8-BCC1-C71E9E4A5120}" destId="{25726A6B-ECA2-4E28-BBD7-EEF663F2B019}" srcOrd="1" destOrd="0" presId="urn:microsoft.com/office/officeart/2011/layout/CircleProcess"/>
    <dgm:cxn modelId="{5AA0BEF6-895F-439E-BA83-17ED29843173}" srcId="{D8462035-7DE0-4263-8EF0-6ED25F2C33AC}" destId="{EAD667C0-D308-4934-AEE0-F5E2836AF0E2}" srcOrd="0" destOrd="0" parTransId="{4C69D28D-9AB6-4A9D-AB1F-A8A25F650F59}" sibTransId="{A672CD91-BA82-4BBB-B8E6-0D6A5F4AE3EB}"/>
    <dgm:cxn modelId="{2A55EDFE-84ED-420B-9AA0-C99CE6BAD79F}" type="presOf" srcId="{C5685B01-ACF4-4BD8-BCC1-C71E9E4A5120}" destId="{414D427C-9399-49D5-9186-8D0FEB2E3E2C}" srcOrd="0" destOrd="0" presId="urn:microsoft.com/office/officeart/2011/layout/CircleProcess"/>
    <dgm:cxn modelId="{E3B51A85-7880-485A-AD94-F3A696505092}" type="presParOf" srcId="{D9DA5F9C-D68A-4244-8AF7-884A1611FE76}" destId="{E01E2919-14A2-4CD3-908D-BB8EDECFDBE5}" srcOrd="0" destOrd="0" presId="urn:microsoft.com/office/officeart/2011/layout/CircleProcess"/>
    <dgm:cxn modelId="{6443F6DF-CDD2-410B-BE2A-25AE4CB7CDC9}" type="presParOf" srcId="{E01E2919-14A2-4CD3-908D-BB8EDECFDBE5}" destId="{2509AB45-F5FE-4501-BC3C-B4580F56A7E6}" srcOrd="0" destOrd="0" presId="urn:microsoft.com/office/officeart/2011/layout/CircleProcess"/>
    <dgm:cxn modelId="{A1EEED72-E621-41F2-8955-2D4F9307CC9B}" type="presParOf" srcId="{D9DA5F9C-D68A-4244-8AF7-884A1611FE76}" destId="{5C54430E-286B-4973-BDBA-ABEF3AFB5F2C}" srcOrd="1" destOrd="0" presId="urn:microsoft.com/office/officeart/2011/layout/CircleProcess"/>
    <dgm:cxn modelId="{B8BC1AD4-9B1C-475F-8DB4-55D273FC2F11}" type="presParOf" srcId="{5C54430E-286B-4973-BDBA-ABEF3AFB5F2C}" destId="{414D427C-9399-49D5-9186-8D0FEB2E3E2C}" srcOrd="0" destOrd="0" presId="urn:microsoft.com/office/officeart/2011/layout/CircleProcess"/>
    <dgm:cxn modelId="{78680F23-4B52-4155-9ACE-21424A1EA30D}" type="presParOf" srcId="{D9DA5F9C-D68A-4244-8AF7-884A1611FE76}" destId="{25726A6B-ECA2-4E28-BBD7-EEF663F2B019}" srcOrd="2" destOrd="0" presId="urn:microsoft.com/office/officeart/2011/layout/CircleProcess"/>
    <dgm:cxn modelId="{A6A29D73-E693-4480-8172-B1429B7D85F6}" type="presParOf" srcId="{D9DA5F9C-D68A-4244-8AF7-884A1611FE76}" destId="{779C43E1-8A61-4CBB-A709-245F357443A2}" srcOrd="3" destOrd="0" presId="urn:microsoft.com/office/officeart/2011/layout/CircleProcess"/>
    <dgm:cxn modelId="{BF444D5A-8DA4-4D7A-9CAB-D580EE788329}" type="presParOf" srcId="{779C43E1-8A61-4CBB-A709-245F357443A2}" destId="{A0C07688-E341-4E12-903D-041B7CDAE43E}" srcOrd="0" destOrd="0" presId="urn:microsoft.com/office/officeart/2011/layout/CircleProcess"/>
    <dgm:cxn modelId="{05382547-5935-4CB2-9552-E2E9D47342E3}" type="presParOf" srcId="{D9DA5F9C-D68A-4244-8AF7-884A1611FE76}" destId="{83B84E3B-57CE-48C8-BD29-C7FE7C41D820}" srcOrd="4" destOrd="0" presId="urn:microsoft.com/office/officeart/2011/layout/CircleProcess"/>
    <dgm:cxn modelId="{B1A75D9F-81EE-403D-A35B-047E3D0CF4D5}" type="presParOf" srcId="{83B84E3B-57CE-48C8-BD29-C7FE7C41D820}" destId="{F7D6917A-918F-4175-B7CE-ECE5F90E934C}" srcOrd="0" destOrd="0" presId="urn:microsoft.com/office/officeart/2011/layout/CircleProcess"/>
    <dgm:cxn modelId="{DD08A584-8D1D-4055-ACE0-7DCCE2F7158D}" type="presParOf" srcId="{D9DA5F9C-D68A-4244-8AF7-884A1611FE76}" destId="{8DA801E4-51DE-4348-AEB1-6E19DFBE81B0}" srcOrd="5" destOrd="0" presId="urn:microsoft.com/office/officeart/2011/layout/CircleProcess"/>
    <dgm:cxn modelId="{CEA6C0CC-0B63-4E8F-B4CF-8B46903EBB87}" type="presParOf" srcId="{D9DA5F9C-D68A-4244-8AF7-884A1611FE76}" destId="{79996E3B-D1DB-47D9-BC19-E138A2AE7C0D}" srcOrd="6" destOrd="0" presId="urn:microsoft.com/office/officeart/2011/layout/CircleProcess"/>
    <dgm:cxn modelId="{F871CF5E-A1F3-4B6B-A9F3-7E5E5B20C33A}" type="presParOf" srcId="{79996E3B-D1DB-47D9-BC19-E138A2AE7C0D}" destId="{2D25BABA-C747-47B6-BB05-11009BA5DC24}" srcOrd="0" destOrd="0" presId="urn:microsoft.com/office/officeart/2011/layout/CircleProcess"/>
    <dgm:cxn modelId="{DAF9ABC3-0ED8-4040-AC2F-344C58A0781F}" type="presParOf" srcId="{D9DA5F9C-D68A-4244-8AF7-884A1611FE76}" destId="{953131C2-8688-4F70-B519-618BF733DBFB}" srcOrd="7" destOrd="0" presId="urn:microsoft.com/office/officeart/2011/layout/CircleProcess"/>
    <dgm:cxn modelId="{9EE214A1-75B0-48B8-AA0C-AF960DE66790}" type="presParOf" srcId="{953131C2-8688-4F70-B519-618BF733DBFB}" destId="{F06C4AAB-2BEF-4B87-B050-76CA48C7C9BE}" srcOrd="0" destOrd="0" presId="urn:microsoft.com/office/officeart/2011/layout/CircleProcess"/>
    <dgm:cxn modelId="{E27B44F8-AF84-4F6C-9097-EFFBC3913E3C}" type="presParOf" srcId="{D9DA5F9C-D68A-4244-8AF7-884A1611FE76}" destId="{E9B02E55-5B94-4E02-B6D9-F29136D12329}"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747F33-4E6F-4CC3-B999-E34C1CC48BB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45845712-40E8-410D-8BD5-9EAB3EC27D4B}">
      <dgm:prSet phldrT="[Text]"/>
      <dgm:spPr/>
      <dgm:t>
        <a:bodyPr/>
        <a:lstStyle/>
        <a:p>
          <a:r>
            <a:rPr lang="en-GB" dirty="0"/>
            <a:t>1NF</a:t>
          </a:r>
        </a:p>
      </dgm:t>
    </dgm:pt>
    <dgm:pt modelId="{FC017F00-41BD-40D0-9840-5D5404979E7A}" type="parTrans" cxnId="{17A30493-F0B5-4C45-BA2B-5B4D2FE7A42E}">
      <dgm:prSet/>
      <dgm:spPr/>
      <dgm:t>
        <a:bodyPr/>
        <a:lstStyle/>
        <a:p>
          <a:endParaRPr lang="en-GB"/>
        </a:p>
      </dgm:t>
    </dgm:pt>
    <dgm:pt modelId="{1BC71BA1-A737-4711-9D1F-09D21CC373AC}" type="sibTrans" cxnId="{17A30493-F0B5-4C45-BA2B-5B4D2FE7A42E}">
      <dgm:prSet/>
      <dgm:spPr/>
      <dgm:t>
        <a:bodyPr/>
        <a:lstStyle/>
        <a:p>
          <a:endParaRPr lang="en-GB"/>
        </a:p>
      </dgm:t>
    </dgm:pt>
    <dgm:pt modelId="{A6FCFC03-402B-40EE-9874-6E5A6DEBF436}">
      <dgm:prSet phldrT="[Text]"/>
      <dgm:spPr/>
      <dgm:t>
        <a:bodyPr/>
        <a:lstStyle/>
        <a:p>
          <a:r>
            <a:rPr lang="en-GB" dirty="0"/>
            <a:t>2NF</a:t>
          </a:r>
        </a:p>
      </dgm:t>
    </dgm:pt>
    <dgm:pt modelId="{6D7D6A77-8854-4E49-B9D9-F925B731D674}" type="parTrans" cxnId="{48F17928-F361-4050-AA32-F505FC0F2FC1}">
      <dgm:prSet/>
      <dgm:spPr/>
      <dgm:t>
        <a:bodyPr/>
        <a:lstStyle/>
        <a:p>
          <a:endParaRPr lang="en-GB"/>
        </a:p>
      </dgm:t>
    </dgm:pt>
    <dgm:pt modelId="{6A97FC76-FAFE-4D51-AA5B-A9B6301B2A3D}" type="sibTrans" cxnId="{48F17928-F361-4050-AA32-F505FC0F2FC1}">
      <dgm:prSet/>
      <dgm:spPr/>
      <dgm:t>
        <a:bodyPr/>
        <a:lstStyle/>
        <a:p>
          <a:endParaRPr lang="en-GB"/>
        </a:p>
      </dgm:t>
    </dgm:pt>
    <dgm:pt modelId="{56B5CD14-9029-4AE2-9753-C4221807D709}">
      <dgm:prSet phldrT="[Text]"/>
      <dgm:spPr/>
      <dgm:t>
        <a:bodyPr/>
        <a:lstStyle/>
        <a:p>
          <a:r>
            <a:rPr lang="en-GB" dirty="0"/>
            <a:t>3NF</a:t>
          </a:r>
        </a:p>
      </dgm:t>
    </dgm:pt>
    <dgm:pt modelId="{79CCA47C-0F78-4AE9-9F66-0EA735B9A75F}" type="parTrans" cxnId="{70D642DB-26C2-4779-ACD0-74C01AA7B77F}">
      <dgm:prSet/>
      <dgm:spPr/>
      <dgm:t>
        <a:bodyPr/>
        <a:lstStyle/>
        <a:p>
          <a:endParaRPr lang="en-GB"/>
        </a:p>
      </dgm:t>
    </dgm:pt>
    <dgm:pt modelId="{A17AB807-1908-4181-B684-C70A1E45CFAA}" type="sibTrans" cxnId="{70D642DB-26C2-4779-ACD0-74C01AA7B77F}">
      <dgm:prSet/>
      <dgm:spPr/>
      <dgm:t>
        <a:bodyPr/>
        <a:lstStyle/>
        <a:p>
          <a:endParaRPr lang="en-GB"/>
        </a:p>
      </dgm:t>
    </dgm:pt>
    <dgm:pt modelId="{0F876824-2F27-4537-A2C0-26B858163449}">
      <dgm:prSet phldrT="[Text]"/>
      <dgm:spPr/>
      <dgm:t>
        <a:bodyPr/>
        <a:lstStyle/>
        <a:p>
          <a:r>
            <a:rPr lang="en-GB" dirty="0"/>
            <a:t>BCNF</a:t>
          </a:r>
        </a:p>
      </dgm:t>
    </dgm:pt>
    <dgm:pt modelId="{14B25CAE-401D-4433-8FEF-6931675F9A1E}" type="parTrans" cxnId="{B2F4340F-36E6-4065-BD2A-D4381C8E7908}">
      <dgm:prSet/>
      <dgm:spPr/>
      <dgm:t>
        <a:bodyPr/>
        <a:lstStyle/>
        <a:p>
          <a:endParaRPr lang="en-GB"/>
        </a:p>
      </dgm:t>
    </dgm:pt>
    <dgm:pt modelId="{74D6774A-07E2-4D9B-AB84-4CE4D1DBD72D}" type="sibTrans" cxnId="{B2F4340F-36E6-4065-BD2A-D4381C8E7908}">
      <dgm:prSet/>
      <dgm:spPr/>
      <dgm:t>
        <a:bodyPr/>
        <a:lstStyle/>
        <a:p>
          <a:endParaRPr lang="en-GB"/>
        </a:p>
      </dgm:t>
    </dgm:pt>
    <dgm:pt modelId="{E77BFA48-1D4E-4BC9-9557-706ED916142D}">
      <dgm:prSet phldrT="[Text]"/>
      <dgm:spPr/>
      <dgm:t>
        <a:bodyPr/>
        <a:lstStyle/>
        <a:p>
          <a:r>
            <a:rPr lang="en-GB" dirty="0"/>
            <a:t>4NF</a:t>
          </a:r>
        </a:p>
      </dgm:t>
    </dgm:pt>
    <dgm:pt modelId="{CE1347AC-61C0-478F-B399-31BAE0EC945C}" type="parTrans" cxnId="{1734696A-CFAD-4C5E-9A90-B4E86BA315B4}">
      <dgm:prSet/>
      <dgm:spPr/>
      <dgm:t>
        <a:bodyPr/>
        <a:lstStyle/>
        <a:p>
          <a:endParaRPr lang="en-GB"/>
        </a:p>
      </dgm:t>
    </dgm:pt>
    <dgm:pt modelId="{0B5E1198-BE50-45AF-9421-DCA3AD3E0E09}" type="sibTrans" cxnId="{1734696A-CFAD-4C5E-9A90-B4E86BA315B4}">
      <dgm:prSet/>
      <dgm:spPr/>
      <dgm:t>
        <a:bodyPr/>
        <a:lstStyle/>
        <a:p>
          <a:endParaRPr lang="en-GB"/>
        </a:p>
      </dgm:t>
    </dgm:pt>
    <dgm:pt modelId="{450F1A39-3FBE-4619-B5CC-25EC3AB3D0B7}" type="pres">
      <dgm:prSet presAssocID="{35747F33-4E6F-4CC3-B999-E34C1CC48BB4}" presName="rootnode" presStyleCnt="0">
        <dgm:presLayoutVars>
          <dgm:chMax/>
          <dgm:chPref/>
          <dgm:dir/>
          <dgm:animLvl val="lvl"/>
        </dgm:presLayoutVars>
      </dgm:prSet>
      <dgm:spPr/>
    </dgm:pt>
    <dgm:pt modelId="{30926C88-710B-48ED-8E15-4447EF953FBC}" type="pres">
      <dgm:prSet presAssocID="{45845712-40E8-410D-8BD5-9EAB3EC27D4B}" presName="composite" presStyleCnt="0"/>
      <dgm:spPr/>
    </dgm:pt>
    <dgm:pt modelId="{A24741A5-A341-4EEB-B8C9-B321E5461E06}" type="pres">
      <dgm:prSet presAssocID="{45845712-40E8-410D-8BD5-9EAB3EC27D4B}" presName="LShape" presStyleLbl="alignNode1" presStyleIdx="0" presStyleCnt="9"/>
      <dgm:spPr>
        <a:solidFill>
          <a:schemeClr val="accent2"/>
        </a:solidFill>
      </dgm:spPr>
    </dgm:pt>
    <dgm:pt modelId="{CF54BD7E-FD45-4CF9-BB96-ED01F9ED8E66}" type="pres">
      <dgm:prSet presAssocID="{45845712-40E8-410D-8BD5-9EAB3EC27D4B}" presName="ParentText" presStyleLbl="revTx" presStyleIdx="0" presStyleCnt="5">
        <dgm:presLayoutVars>
          <dgm:chMax val="0"/>
          <dgm:chPref val="0"/>
          <dgm:bulletEnabled val="1"/>
        </dgm:presLayoutVars>
      </dgm:prSet>
      <dgm:spPr/>
    </dgm:pt>
    <dgm:pt modelId="{BA693DC0-3D9B-4A2A-B811-274E662A4DA3}" type="pres">
      <dgm:prSet presAssocID="{45845712-40E8-410D-8BD5-9EAB3EC27D4B}" presName="Triangle" presStyleLbl="alignNode1" presStyleIdx="1" presStyleCnt="9"/>
      <dgm:spPr/>
    </dgm:pt>
    <dgm:pt modelId="{6E58C653-3FF6-49AB-B86E-0BE9C18B0F66}" type="pres">
      <dgm:prSet presAssocID="{1BC71BA1-A737-4711-9D1F-09D21CC373AC}" presName="sibTrans" presStyleCnt="0"/>
      <dgm:spPr/>
    </dgm:pt>
    <dgm:pt modelId="{EACFD0BD-76EF-4B88-9DC0-C1788055EEF3}" type="pres">
      <dgm:prSet presAssocID="{1BC71BA1-A737-4711-9D1F-09D21CC373AC}" presName="space" presStyleCnt="0"/>
      <dgm:spPr/>
    </dgm:pt>
    <dgm:pt modelId="{3E92924F-E334-4257-BDD9-263270C9A04B}" type="pres">
      <dgm:prSet presAssocID="{A6FCFC03-402B-40EE-9874-6E5A6DEBF436}" presName="composite" presStyleCnt="0"/>
      <dgm:spPr/>
    </dgm:pt>
    <dgm:pt modelId="{EEA5D57A-66C8-41EA-AD9C-07104AA0A015}" type="pres">
      <dgm:prSet presAssocID="{A6FCFC03-402B-40EE-9874-6E5A6DEBF436}" presName="LShape" presStyleLbl="alignNode1" presStyleIdx="2" presStyleCnt="9"/>
      <dgm:spPr>
        <a:solidFill>
          <a:srgbClr val="FFFF00"/>
        </a:solidFill>
      </dgm:spPr>
    </dgm:pt>
    <dgm:pt modelId="{A1D5F86F-70F4-4A82-9E97-A56CF7CBA96C}" type="pres">
      <dgm:prSet presAssocID="{A6FCFC03-402B-40EE-9874-6E5A6DEBF436}" presName="ParentText" presStyleLbl="revTx" presStyleIdx="1" presStyleCnt="5">
        <dgm:presLayoutVars>
          <dgm:chMax val="0"/>
          <dgm:chPref val="0"/>
          <dgm:bulletEnabled val="1"/>
        </dgm:presLayoutVars>
      </dgm:prSet>
      <dgm:spPr/>
    </dgm:pt>
    <dgm:pt modelId="{5F44C637-765D-466E-85CF-F5338C2C8DD1}" type="pres">
      <dgm:prSet presAssocID="{A6FCFC03-402B-40EE-9874-6E5A6DEBF436}" presName="Triangle" presStyleLbl="alignNode1" presStyleIdx="3" presStyleCnt="9"/>
      <dgm:spPr/>
    </dgm:pt>
    <dgm:pt modelId="{41DC8B4D-7389-4E4E-A76C-9E006E50949B}" type="pres">
      <dgm:prSet presAssocID="{6A97FC76-FAFE-4D51-AA5B-A9B6301B2A3D}" presName="sibTrans" presStyleCnt="0"/>
      <dgm:spPr/>
    </dgm:pt>
    <dgm:pt modelId="{8123CD7B-BC6B-4E56-B5E9-72D20F6C32B5}" type="pres">
      <dgm:prSet presAssocID="{6A97FC76-FAFE-4D51-AA5B-A9B6301B2A3D}" presName="space" presStyleCnt="0"/>
      <dgm:spPr/>
    </dgm:pt>
    <dgm:pt modelId="{9269B9C6-CA2F-4906-8337-AA7BAF128D16}" type="pres">
      <dgm:prSet presAssocID="{56B5CD14-9029-4AE2-9753-C4221807D709}" presName="composite" presStyleCnt="0"/>
      <dgm:spPr/>
    </dgm:pt>
    <dgm:pt modelId="{67D8BEBA-ACEB-44A0-93C2-56FECA1EACE6}" type="pres">
      <dgm:prSet presAssocID="{56B5CD14-9029-4AE2-9753-C4221807D709}" presName="LShape" presStyleLbl="alignNode1" presStyleIdx="4" presStyleCnt="9"/>
      <dgm:spPr>
        <a:solidFill>
          <a:srgbClr val="00B0F0"/>
        </a:solidFill>
      </dgm:spPr>
    </dgm:pt>
    <dgm:pt modelId="{C4C8A5F6-CBB2-4A9E-9300-095DD6A7832F}" type="pres">
      <dgm:prSet presAssocID="{56B5CD14-9029-4AE2-9753-C4221807D709}" presName="ParentText" presStyleLbl="revTx" presStyleIdx="2" presStyleCnt="5">
        <dgm:presLayoutVars>
          <dgm:chMax val="0"/>
          <dgm:chPref val="0"/>
          <dgm:bulletEnabled val="1"/>
        </dgm:presLayoutVars>
      </dgm:prSet>
      <dgm:spPr/>
    </dgm:pt>
    <dgm:pt modelId="{00D21F7C-167E-4775-9A78-433C021D9260}" type="pres">
      <dgm:prSet presAssocID="{56B5CD14-9029-4AE2-9753-C4221807D709}" presName="Triangle" presStyleLbl="alignNode1" presStyleIdx="5" presStyleCnt="9"/>
      <dgm:spPr/>
    </dgm:pt>
    <dgm:pt modelId="{CF3CDD92-6CD3-4518-99A0-15E6E74BDF67}" type="pres">
      <dgm:prSet presAssocID="{A17AB807-1908-4181-B684-C70A1E45CFAA}" presName="sibTrans" presStyleCnt="0"/>
      <dgm:spPr/>
    </dgm:pt>
    <dgm:pt modelId="{EEA98077-DFEF-45DF-AE20-3C64E4601CA1}" type="pres">
      <dgm:prSet presAssocID="{A17AB807-1908-4181-B684-C70A1E45CFAA}" presName="space" presStyleCnt="0"/>
      <dgm:spPr/>
    </dgm:pt>
    <dgm:pt modelId="{3662A599-92BA-4037-B387-ACEEEB3A72D7}" type="pres">
      <dgm:prSet presAssocID="{0F876824-2F27-4537-A2C0-26B858163449}" presName="composite" presStyleCnt="0"/>
      <dgm:spPr/>
    </dgm:pt>
    <dgm:pt modelId="{24C9F379-D27D-4DCD-9E53-FFC4DC0EA2F0}" type="pres">
      <dgm:prSet presAssocID="{0F876824-2F27-4537-A2C0-26B858163449}" presName="LShape" presStyleLbl="alignNode1" presStyleIdx="6" presStyleCnt="9"/>
      <dgm:spPr>
        <a:solidFill>
          <a:schemeClr val="accent6">
            <a:lumMod val="60000"/>
            <a:lumOff val="40000"/>
          </a:schemeClr>
        </a:solidFill>
      </dgm:spPr>
    </dgm:pt>
    <dgm:pt modelId="{1B9357DB-D844-4EC2-A73F-10BFC5E38A8F}" type="pres">
      <dgm:prSet presAssocID="{0F876824-2F27-4537-A2C0-26B858163449}" presName="ParentText" presStyleLbl="revTx" presStyleIdx="3" presStyleCnt="5">
        <dgm:presLayoutVars>
          <dgm:chMax val="0"/>
          <dgm:chPref val="0"/>
          <dgm:bulletEnabled val="1"/>
        </dgm:presLayoutVars>
      </dgm:prSet>
      <dgm:spPr/>
    </dgm:pt>
    <dgm:pt modelId="{274DB35E-3EF4-4E4A-9179-A63341D04C9A}" type="pres">
      <dgm:prSet presAssocID="{0F876824-2F27-4537-A2C0-26B858163449}" presName="Triangle" presStyleLbl="alignNode1" presStyleIdx="7" presStyleCnt="9"/>
      <dgm:spPr/>
    </dgm:pt>
    <dgm:pt modelId="{1CC78750-8CC9-4BE7-A301-827CF82FAB4D}" type="pres">
      <dgm:prSet presAssocID="{74D6774A-07E2-4D9B-AB84-4CE4D1DBD72D}" presName="sibTrans" presStyleCnt="0"/>
      <dgm:spPr/>
    </dgm:pt>
    <dgm:pt modelId="{F9AFBCE0-6D8F-41E8-ABE9-B371D248E528}" type="pres">
      <dgm:prSet presAssocID="{74D6774A-07E2-4D9B-AB84-4CE4D1DBD72D}" presName="space" presStyleCnt="0"/>
      <dgm:spPr/>
    </dgm:pt>
    <dgm:pt modelId="{964CD31F-B6BA-40DB-AF6D-4CE6CD43A96D}" type="pres">
      <dgm:prSet presAssocID="{E77BFA48-1D4E-4BC9-9557-706ED916142D}" presName="composite" presStyleCnt="0"/>
      <dgm:spPr/>
    </dgm:pt>
    <dgm:pt modelId="{78C4962F-97C0-4789-98BF-6C587DF4C901}" type="pres">
      <dgm:prSet presAssocID="{E77BFA48-1D4E-4BC9-9557-706ED916142D}" presName="LShape" presStyleLbl="alignNode1" presStyleIdx="8" presStyleCnt="9"/>
      <dgm:spPr>
        <a:solidFill>
          <a:srgbClr val="00B050"/>
        </a:solidFill>
      </dgm:spPr>
    </dgm:pt>
    <dgm:pt modelId="{76506655-774D-4D69-A959-79ED938EB2E4}" type="pres">
      <dgm:prSet presAssocID="{E77BFA48-1D4E-4BC9-9557-706ED916142D}" presName="ParentText" presStyleLbl="revTx" presStyleIdx="4" presStyleCnt="5">
        <dgm:presLayoutVars>
          <dgm:chMax val="0"/>
          <dgm:chPref val="0"/>
          <dgm:bulletEnabled val="1"/>
        </dgm:presLayoutVars>
      </dgm:prSet>
      <dgm:spPr/>
    </dgm:pt>
  </dgm:ptLst>
  <dgm:cxnLst>
    <dgm:cxn modelId="{B2F4340F-36E6-4065-BD2A-D4381C8E7908}" srcId="{35747F33-4E6F-4CC3-B999-E34C1CC48BB4}" destId="{0F876824-2F27-4537-A2C0-26B858163449}" srcOrd="3" destOrd="0" parTransId="{14B25CAE-401D-4433-8FEF-6931675F9A1E}" sibTransId="{74D6774A-07E2-4D9B-AB84-4CE4D1DBD72D}"/>
    <dgm:cxn modelId="{48F17928-F361-4050-AA32-F505FC0F2FC1}" srcId="{35747F33-4E6F-4CC3-B999-E34C1CC48BB4}" destId="{A6FCFC03-402B-40EE-9874-6E5A6DEBF436}" srcOrd="1" destOrd="0" parTransId="{6D7D6A77-8854-4E49-B9D9-F925B731D674}" sibTransId="{6A97FC76-FAFE-4D51-AA5B-A9B6301B2A3D}"/>
    <dgm:cxn modelId="{1734696A-CFAD-4C5E-9A90-B4E86BA315B4}" srcId="{35747F33-4E6F-4CC3-B999-E34C1CC48BB4}" destId="{E77BFA48-1D4E-4BC9-9557-706ED916142D}" srcOrd="4" destOrd="0" parTransId="{CE1347AC-61C0-478F-B399-31BAE0EC945C}" sibTransId="{0B5E1198-BE50-45AF-9421-DCA3AD3E0E09}"/>
    <dgm:cxn modelId="{E17FFA4C-41F9-4381-A596-875FB26CAD1B}" type="presOf" srcId="{0F876824-2F27-4537-A2C0-26B858163449}" destId="{1B9357DB-D844-4EC2-A73F-10BFC5E38A8F}" srcOrd="0" destOrd="0" presId="urn:microsoft.com/office/officeart/2009/3/layout/StepUpProcess"/>
    <dgm:cxn modelId="{7CF32D72-B976-4B63-B641-7AD51EB6E814}" type="presOf" srcId="{E77BFA48-1D4E-4BC9-9557-706ED916142D}" destId="{76506655-774D-4D69-A959-79ED938EB2E4}" srcOrd="0" destOrd="0" presId="urn:microsoft.com/office/officeart/2009/3/layout/StepUpProcess"/>
    <dgm:cxn modelId="{E3A03D8A-192B-48A0-A836-8D995476D753}" type="presOf" srcId="{45845712-40E8-410D-8BD5-9EAB3EC27D4B}" destId="{CF54BD7E-FD45-4CF9-BB96-ED01F9ED8E66}" srcOrd="0" destOrd="0" presId="urn:microsoft.com/office/officeart/2009/3/layout/StepUpProcess"/>
    <dgm:cxn modelId="{17A30493-F0B5-4C45-BA2B-5B4D2FE7A42E}" srcId="{35747F33-4E6F-4CC3-B999-E34C1CC48BB4}" destId="{45845712-40E8-410D-8BD5-9EAB3EC27D4B}" srcOrd="0" destOrd="0" parTransId="{FC017F00-41BD-40D0-9840-5D5404979E7A}" sibTransId="{1BC71BA1-A737-4711-9D1F-09D21CC373AC}"/>
    <dgm:cxn modelId="{3741E39C-1B39-49F7-80F1-54A35C20539F}" type="presOf" srcId="{35747F33-4E6F-4CC3-B999-E34C1CC48BB4}" destId="{450F1A39-3FBE-4619-B5CC-25EC3AB3D0B7}" srcOrd="0" destOrd="0" presId="urn:microsoft.com/office/officeart/2009/3/layout/StepUpProcess"/>
    <dgm:cxn modelId="{F91150B1-52AD-4B66-AD78-ADB7F0A00947}" type="presOf" srcId="{A6FCFC03-402B-40EE-9874-6E5A6DEBF436}" destId="{A1D5F86F-70F4-4A82-9E97-A56CF7CBA96C}" srcOrd="0" destOrd="0" presId="urn:microsoft.com/office/officeart/2009/3/layout/StepUpProcess"/>
    <dgm:cxn modelId="{70D642DB-26C2-4779-ACD0-74C01AA7B77F}" srcId="{35747F33-4E6F-4CC3-B999-E34C1CC48BB4}" destId="{56B5CD14-9029-4AE2-9753-C4221807D709}" srcOrd="2" destOrd="0" parTransId="{79CCA47C-0F78-4AE9-9F66-0EA735B9A75F}" sibTransId="{A17AB807-1908-4181-B684-C70A1E45CFAA}"/>
    <dgm:cxn modelId="{33CA5DFA-A440-4A87-9294-5EC2EC08BD26}" type="presOf" srcId="{56B5CD14-9029-4AE2-9753-C4221807D709}" destId="{C4C8A5F6-CBB2-4A9E-9300-095DD6A7832F}" srcOrd="0" destOrd="0" presId="urn:microsoft.com/office/officeart/2009/3/layout/StepUpProcess"/>
    <dgm:cxn modelId="{2D9CD109-C10F-47E0-8123-C0B079BF0FF7}" type="presParOf" srcId="{450F1A39-3FBE-4619-B5CC-25EC3AB3D0B7}" destId="{30926C88-710B-48ED-8E15-4447EF953FBC}" srcOrd="0" destOrd="0" presId="urn:microsoft.com/office/officeart/2009/3/layout/StepUpProcess"/>
    <dgm:cxn modelId="{BE74CDC1-10AD-4D0A-9E10-91E0D308E17A}" type="presParOf" srcId="{30926C88-710B-48ED-8E15-4447EF953FBC}" destId="{A24741A5-A341-4EEB-B8C9-B321E5461E06}" srcOrd="0" destOrd="0" presId="urn:microsoft.com/office/officeart/2009/3/layout/StepUpProcess"/>
    <dgm:cxn modelId="{45AD5350-3C5F-460B-8E9B-CBEFB14383F8}" type="presParOf" srcId="{30926C88-710B-48ED-8E15-4447EF953FBC}" destId="{CF54BD7E-FD45-4CF9-BB96-ED01F9ED8E66}" srcOrd="1" destOrd="0" presId="urn:microsoft.com/office/officeart/2009/3/layout/StepUpProcess"/>
    <dgm:cxn modelId="{B23216BF-08F7-4EBF-83AD-B9F08211B10A}" type="presParOf" srcId="{30926C88-710B-48ED-8E15-4447EF953FBC}" destId="{BA693DC0-3D9B-4A2A-B811-274E662A4DA3}" srcOrd="2" destOrd="0" presId="urn:microsoft.com/office/officeart/2009/3/layout/StepUpProcess"/>
    <dgm:cxn modelId="{6E5E6D4B-4C73-49CF-8C15-E3783788BB34}" type="presParOf" srcId="{450F1A39-3FBE-4619-B5CC-25EC3AB3D0B7}" destId="{6E58C653-3FF6-49AB-B86E-0BE9C18B0F66}" srcOrd="1" destOrd="0" presId="urn:microsoft.com/office/officeart/2009/3/layout/StepUpProcess"/>
    <dgm:cxn modelId="{CCF77EBA-4CFC-421F-8AB1-E9A9EE213EEA}" type="presParOf" srcId="{6E58C653-3FF6-49AB-B86E-0BE9C18B0F66}" destId="{EACFD0BD-76EF-4B88-9DC0-C1788055EEF3}" srcOrd="0" destOrd="0" presId="urn:microsoft.com/office/officeart/2009/3/layout/StepUpProcess"/>
    <dgm:cxn modelId="{0490FDAC-6E82-471E-981A-42B8BABBFC05}" type="presParOf" srcId="{450F1A39-3FBE-4619-B5CC-25EC3AB3D0B7}" destId="{3E92924F-E334-4257-BDD9-263270C9A04B}" srcOrd="2" destOrd="0" presId="urn:microsoft.com/office/officeart/2009/3/layout/StepUpProcess"/>
    <dgm:cxn modelId="{EA5BA17C-30CC-4B67-8759-3262CC003FF2}" type="presParOf" srcId="{3E92924F-E334-4257-BDD9-263270C9A04B}" destId="{EEA5D57A-66C8-41EA-AD9C-07104AA0A015}" srcOrd="0" destOrd="0" presId="urn:microsoft.com/office/officeart/2009/3/layout/StepUpProcess"/>
    <dgm:cxn modelId="{357BA439-C0FC-499C-B11F-B75DC47523AA}" type="presParOf" srcId="{3E92924F-E334-4257-BDD9-263270C9A04B}" destId="{A1D5F86F-70F4-4A82-9E97-A56CF7CBA96C}" srcOrd="1" destOrd="0" presId="urn:microsoft.com/office/officeart/2009/3/layout/StepUpProcess"/>
    <dgm:cxn modelId="{BBEA8491-2B97-4BD1-AF9A-6608BB39C019}" type="presParOf" srcId="{3E92924F-E334-4257-BDD9-263270C9A04B}" destId="{5F44C637-765D-466E-85CF-F5338C2C8DD1}" srcOrd="2" destOrd="0" presId="urn:microsoft.com/office/officeart/2009/3/layout/StepUpProcess"/>
    <dgm:cxn modelId="{686E90ED-80E7-48A8-BA4D-21B3FD4B2A12}" type="presParOf" srcId="{450F1A39-3FBE-4619-B5CC-25EC3AB3D0B7}" destId="{41DC8B4D-7389-4E4E-A76C-9E006E50949B}" srcOrd="3" destOrd="0" presId="urn:microsoft.com/office/officeart/2009/3/layout/StepUpProcess"/>
    <dgm:cxn modelId="{C053967D-6405-4483-9299-62CF06FA22BF}" type="presParOf" srcId="{41DC8B4D-7389-4E4E-A76C-9E006E50949B}" destId="{8123CD7B-BC6B-4E56-B5E9-72D20F6C32B5}" srcOrd="0" destOrd="0" presId="urn:microsoft.com/office/officeart/2009/3/layout/StepUpProcess"/>
    <dgm:cxn modelId="{EF054B24-0446-40EE-9B96-8FD576674223}" type="presParOf" srcId="{450F1A39-3FBE-4619-B5CC-25EC3AB3D0B7}" destId="{9269B9C6-CA2F-4906-8337-AA7BAF128D16}" srcOrd="4" destOrd="0" presId="urn:microsoft.com/office/officeart/2009/3/layout/StepUpProcess"/>
    <dgm:cxn modelId="{0C29D602-F1CE-46D6-9081-6E6C39302698}" type="presParOf" srcId="{9269B9C6-CA2F-4906-8337-AA7BAF128D16}" destId="{67D8BEBA-ACEB-44A0-93C2-56FECA1EACE6}" srcOrd="0" destOrd="0" presId="urn:microsoft.com/office/officeart/2009/3/layout/StepUpProcess"/>
    <dgm:cxn modelId="{00667398-8F17-42F5-B6B0-2080AAD8BD87}" type="presParOf" srcId="{9269B9C6-CA2F-4906-8337-AA7BAF128D16}" destId="{C4C8A5F6-CBB2-4A9E-9300-095DD6A7832F}" srcOrd="1" destOrd="0" presId="urn:microsoft.com/office/officeart/2009/3/layout/StepUpProcess"/>
    <dgm:cxn modelId="{66EF3762-9A39-4895-86E6-71C2DC8E55A5}" type="presParOf" srcId="{9269B9C6-CA2F-4906-8337-AA7BAF128D16}" destId="{00D21F7C-167E-4775-9A78-433C021D9260}" srcOrd="2" destOrd="0" presId="urn:microsoft.com/office/officeart/2009/3/layout/StepUpProcess"/>
    <dgm:cxn modelId="{983B15D7-9673-4C81-B9F8-3158296911B2}" type="presParOf" srcId="{450F1A39-3FBE-4619-B5CC-25EC3AB3D0B7}" destId="{CF3CDD92-6CD3-4518-99A0-15E6E74BDF67}" srcOrd="5" destOrd="0" presId="urn:microsoft.com/office/officeart/2009/3/layout/StepUpProcess"/>
    <dgm:cxn modelId="{A46B7236-7FFC-4145-8CC0-54218D1CBBEC}" type="presParOf" srcId="{CF3CDD92-6CD3-4518-99A0-15E6E74BDF67}" destId="{EEA98077-DFEF-45DF-AE20-3C64E4601CA1}" srcOrd="0" destOrd="0" presId="urn:microsoft.com/office/officeart/2009/3/layout/StepUpProcess"/>
    <dgm:cxn modelId="{F40B9220-9BD7-4973-B750-65A24039F171}" type="presParOf" srcId="{450F1A39-3FBE-4619-B5CC-25EC3AB3D0B7}" destId="{3662A599-92BA-4037-B387-ACEEEB3A72D7}" srcOrd="6" destOrd="0" presId="urn:microsoft.com/office/officeart/2009/3/layout/StepUpProcess"/>
    <dgm:cxn modelId="{57BA2533-D023-4603-9A08-70C6E95317CF}" type="presParOf" srcId="{3662A599-92BA-4037-B387-ACEEEB3A72D7}" destId="{24C9F379-D27D-4DCD-9E53-FFC4DC0EA2F0}" srcOrd="0" destOrd="0" presId="urn:microsoft.com/office/officeart/2009/3/layout/StepUpProcess"/>
    <dgm:cxn modelId="{B035AFA9-A4B4-4D1B-843C-FFA12D28F295}" type="presParOf" srcId="{3662A599-92BA-4037-B387-ACEEEB3A72D7}" destId="{1B9357DB-D844-4EC2-A73F-10BFC5E38A8F}" srcOrd="1" destOrd="0" presId="urn:microsoft.com/office/officeart/2009/3/layout/StepUpProcess"/>
    <dgm:cxn modelId="{1209D361-4229-4F64-A70A-44472C509E11}" type="presParOf" srcId="{3662A599-92BA-4037-B387-ACEEEB3A72D7}" destId="{274DB35E-3EF4-4E4A-9179-A63341D04C9A}" srcOrd="2" destOrd="0" presId="urn:microsoft.com/office/officeart/2009/3/layout/StepUpProcess"/>
    <dgm:cxn modelId="{9EAC14AE-5141-4660-8B25-C29E70E67907}" type="presParOf" srcId="{450F1A39-3FBE-4619-B5CC-25EC3AB3D0B7}" destId="{1CC78750-8CC9-4BE7-A301-827CF82FAB4D}" srcOrd="7" destOrd="0" presId="urn:microsoft.com/office/officeart/2009/3/layout/StepUpProcess"/>
    <dgm:cxn modelId="{F943C500-2F84-4680-A772-0C24D179B5BB}" type="presParOf" srcId="{1CC78750-8CC9-4BE7-A301-827CF82FAB4D}" destId="{F9AFBCE0-6D8F-41E8-ABE9-B371D248E528}" srcOrd="0" destOrd="0" presId="urn:microsoft.com/office/officeart/2009/3/layout/StepUpProcess"/>
    <dgm:cxn modelId="{7C805E50-21CB-482E-87EF-9DCEF89261D8}" type="presParOf" srcId="{450F1A39-3FBE-4619-B5CC-25EC3AB3D0B7}" destId="{964CD31F-B6BA-40DB-AF6D-4CE6CD43A96D}" srcOrd="8" destOrd="0" presId="urn:microsoft.com/office/officeart/2009/3/layout/StepUpProcess"/>
    <dgm:cxn modelId="{B797323F-01E3-48EE-B5BC-EC7A5EC88EAF}" type="presParOf" srcId="{964CD31F-B6BA-40DB-AF6D-4CE6CD43A96D}" destId="{78C4962F-97C0-4789-98BF-6C587DF4C901}" srcOrd="0" destOrd="0" presId="urn:microsoft.com/office/officeart/2009/3/layout/StepUpProcess"/>
    <dgm:cxn modelId="{9518FF9E-AEF9-46D7-B63F-E3043565E08C}" type="presParOf" srcId="{964CD31F-B6BA-40DB-AF6D-4CE6CD43A96D}" destId="{76506655-774D-4D69-A959-79ED938EB2E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9AB45-F5FE-4501-BC3C-B4580F56A7E6}">
      <dsp:nvSpPr>
        <dsp:cNvPr id="0" name=""/>
        <dsp:cNvSpPr/>
      </dsp:nvSpPr>
      <dsp:spPr>
        <a:xfrm>
          <a:off x="6589960" y="926070"/>
          <a:ext cx="2453136" cy="245359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D427C-9399-49D5-9186-8D0FEB2E3E2C}">
      <dsp:nvSpPr>
        <dsp:cNvPr id="0" name=""/>
        <dsp:cNvSpPr/>
      </dsp:nvSpPr>
      <dsp:spPr>
        <a:xfrm>
          <a:off x="6671411" y="1007870"/>
          <a:ext cx="2290232" cy="2289989"/>
        </a:xfrm>
        <a:prstGeom prst="ellipse">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dirty="0"/>
            <a:t>Deletion Anomaly</a:t>
          </a:r>
        </a:p>
      </dsp:txBody>
      <dsp:txXfrm>
        <a:off x="6998816" y="1335073"/>
        <a:ext cx="1635424" cy="1635583"/>
      </dsp:txXfrm>
    </dsp:sp>
    <dsp:sp modelId="{A0C07688-E341-4E12-903D-041B7CDAE43E}">
      <dsp:nvSpPr>
        <dsp:cNvPr id="0" name=""/>
        <dsp:cNvSpPr/>
      </dsp:nvSpPr>
      <dsp:spPr>
        <a:xfrm rot="2700000">
          <a:off x="4057527" y="929036"/>
          <a:ext cx="2447227" cy="2447227"/>
        </a:xfrm>
        <a:prstGeom prst="teardrop">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6917A-918F-4175-B7CE-ECE5F90E934C}">
      <dsp:nvSpPr>
        <dsp:cNvPr id="0" name=""/>
        <dsp:cNvSpPr/>
      </dsp:nvSpPr>
      <dsp:spPr>
        <a:xfrm>
          <a:off x="4136025" y="1007870"/>
          <a:ext cx="2290232" cy="2289989"/>
        </a:xfrm>
        <a:prstGeom prst="ellipse">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dirty="0"/>
            <a:t>Updation Anomaly</a:t>
          </a:r>
        </a:p>
      </dsp:txBody>
      <dsp:txXfrm>
        <a:off x="4463429" y="1335073"/>
        <a:ext cx="1635424" cy="1635583"/>
      </dsp:txXfrm>
    </dsp:sp>
    <dsp:sp modelId="{2D25BABA-C747-47B6-BB05-11009BA5DC24}">
      <dsp:nvSpPr>
        <dsp:cNvPr id="0" name=""/>
        <dsp:cNvSpPr/>
      </dsp:nvSpPr>
      <dsp:spPr>
        <a:xfrm rot="2700000">
          <a:off x="1522140" y="929036"/>
          <a:ext cx="2447227" cy="2447227"/>
        </a:xfrm>
        <a:prstGeom prst="teardrop">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C4AAB-2BEF-4B87-B050-76CA48C7C9BE}">
      <dsp:nvSpPr>
        <dsp:cNvPr id="0" name=""/>
        <dsp:cNvSpPr/>
      </dsp:nvSpPr>
      <dsp:spPr>
        <a:xfrm>
          <a:off x="1600638" y="1007870"/>
          <a:ext cx="2290232" cy="2289989"/>
        </a:xfrm>
        <a:prstGeom prst="ellipse">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dirty="0"/>
            <a:t>Insertion Anomaly</a:t>
          </a:r>
        </a:p>
      </dsp:txBody>
      <dsp:txXfrm>
        <a:off x="1928042" y="1335073"/>
        <a:ext cx="1635424" cy="1635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741A5-A341-4EEB-B8C9-B321E5461E06}">
      <dsp:nvSpPr>
        <dsp:cNvPr id="0" name=""/>
        <dsp:cNvSpPr/>
      </dsp:nvSpPr>
      <dsp:spPr>
        <a:xfrm rot="5400000">
          <a:off x="373787" y="1971282"/>
          <a:ext cx="1113799" cy="1853337"/>
        </a:xfrm>
        <a:prstGeom prst="corner">
          <a:avLst>
            <a:gd name="adj1" fmla="val 16120"/>
            <a:gd name="adj2" fmla="val 16110"/>
          </a:avLst>
        </a:prstGeom>
        <a:solidFill>
          <a:schemeClr val="accent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4BD7E-FD45-4CF9-BB96-ED01F9ED8E66}">
      <dsp:nvSpPr>
        <dsp:cNvPr id="0" name=""/>
        <dsp:cNvSpPr/>
      </dsp:nvSpPr>
      <dsp:spPr>
        <a:xfrm>
          <a:off x="187866" y="2525030"/>
          <a:ext cx="1673203" cy="146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1NF</a:t>
          </a:r>
        </a:p>
      </dsp:txBody>
      <dsp:txXfrm>
        <a:off x="187866" y="2525030"/>
        <a:ext cx="1673203" cy="1466660"/>
      </dsp:txXfrm>
    </dsp:sp>
    <dsp:sp modelId="{BA693DC0-3D9B-4A2A-B811-274E662A4DA3}">
      <dsp:nvSpPr>
        <dsp:cNvPr id="0" name=""/>
        <dsp:cNvSpPr/>
      </dsp:nvSpPr>
      <dsp:spPr>
        <a:xfrm>
          <a:off x="1545371" y="1834837"/>
          <a:ext cx="315698" cy="31569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D57A-66C8-41EA-AD9C-07104AA0A015}">
      <dsp:nvSpPr>
        <dsp:cNvPr id="0" name=""/>
        <dsp:cNvSpPr/>
      </dsp:nvSpPr>
      <dsp:spPr>
        <a:xfrm rot="5400000">
          <a:off x="2422115" y="1464421"/>
          <a:ext cx="1113799" cy="1853337"/>
        </a:xfrm>
        <a:prstGeom prst="corner">
          <a:avLst>
            <a:gd name="adj1" fmla="val 16120"/>
            <a:gd name="adj2" fmla="val 1611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5F86F-70F4-4A82-9E97-A56CF7CBA96C}">
      <dsp:nvSpPr>
        <dsp:cNvPr id="0" name=""/>
        <dsp:cNvSpPr/>
      </dsp:nvSpPr>
      <dsp:spPr>
        <a:xfrm>
          <a:off x="2236194" y="2018170"/>
          <a:ext cx="1673203" cy="146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2NF</a:t>
          </a:r>
        </a:p>
      </dsp:txBody>
      <dsp:txXfrm>
        <a:off x="2236194" y="2018170"/>
        <a:ext cx="1673203" cy="1466660"/>
      </dsp:txXfrm>
    </dsp:sp>
    <dsp:sp modelId="{5F44C637-765D-466E-85CF-F5338C2C8DD1}">
      <dsp:nvSpPr>
        <dsp:cNvPr id="0" name=""/>
        <dsp:cNvSpPr/>
      </dsp:nvSpPr>
      <dsp:spPr>
        <a:xfrm>
          <a:off x="3593699" y="1327976"/>
          <a:ext cx="315698" cy="31569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8BEBA-ACEB-44A0-93C2-56FECA1EACE6}">
      <dsp:nvSpPr>
        <dsp:cNvPr id="0" name=""/>
        <dsp:cNvSpPr/>
      </dsp:nvSpPr>
      <dsp:spPr>
        <a:xfrm rot="5400000">
          <a:off x="4470443" y="957560"/>
          <a:ext cx="1113799" cy="1853337"/>
        </a:xfrm>
        <a:prstGeom prst="corner">
          <a:avLst>
            <a:gd name="adj1" fmla="val 16120"/>
            <a:gd name="adj2" fmla="val 16110"/>
          </a:avLst>
        </a:prstGeom>
        <a:solidFill>
          <a:srgbClr val="00B0F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A5F6-CBB2-4A9E-9300-095DD6A7832F}">
      <dsp:nvSpPr>
        <dsp:cNvPr id="0" name=""/>
        <dsp:cNvSpPr/>
      </dsp:nvSpPr>
      <dsp:spPr>
        <a:xfrm>
          <a:off x="4284522" y="1511309"/>
          <a:ext cx="1673203" cy="146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3NF</a:t>
          </a:r>
        </a:p>
      </dsp:txBody>
      <dsp:txXfrm>
        <a:off x="4284522" y="1511309"/>
        <a:ext cx="1673203" cy="1466660"/>
      </dsp:txXfrm>
    </dsp:sp>
    <dsp:sp modelId="{00D21F7C-167E-4775-9A78-433C021D9260}">
      <dsp:nvSpPr>
        <dsp:cNvPr id="0" name=""/>
        <dsp:cNvSpPr/>
      </dsp:nvSpPr>
      <dsp:spPr>
        <a:xfrm>
          <a:off x="5642027" y="821115"/>
          <a:ext cx="315698" cy="31569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9F379-D27D-4DCD-9E53-FFC4DC0EA2F0}">
      <dsp:nvSpPr>
        <dsp:cNvPr id="0" name=""/>
        <dsp:cNvSpPr/>
      </dsp:nvSpPr>
      <dsp:spPr>
        <a:xfrm rot="5400000">
          <a:off x="6518771" y="450699"/>
          <a:ext cx="1113799" cy="1853337"/>
        </a:xfrm>
        <a:prstGeom prst="corner">
          <a:avLst>
            <a:gd name="adj1" fmla="val 16120"/>
            <a:gd name="adj2" fmla="val 16110"/>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357DB-D844-4EC2-A73F-10BFC5E38A8F}">
      <dsp:nvSpPr>
        <dsp:cNvPr id="0" name=""/>
        <dsp:cNvSpPr/>
      </dsp:nvSpPr>
      <dsp:spPr>
        <a:xfrm>
          <a:off x="6332850" y="1004448"/>
          <a:ext cx="1673203" cy="146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BCNF</a:t>
          </a:r>
        </a:p>
      </dsp:txBody>
      <dsp:txXfrm>
        <a:off x="6332850" y="1004448"/>
        <a:ext cx="1673203" cy="1466660"/>
      </dsp:txXfrm>
    </dsp:sp>
    <dsp:sp modelId="{274DB35E-3EF4-4E4A-9179-A63341D04C9A}">
      <dsp:nvSpPr>
        <dsp:cNvPr id="0" name=""/>
        <dsp:cNvSpPr/>
      </dsp:nvSpPr>
      <dsp:spPr>
        <a:xfrm>
          <a:off x="7690354" y="314255"/>
          <a:ext cx="315698" cy="31569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4962F-97C0-4789-98BF-6C587DF4C901}">
      <dsp:nvSpPr>
        <dsp:cNvPr id="0" name=""/>
        <dsp:cNvSpPr/>
      </dsp:nvSpPr>
      <dsp:spPr>
        <a:xfrm rot="5400000">
          <a:off x="8567099" y="-56160"/>
          <a:ext cx="1113799" cy="1853337"/>
        </a:xfrm>
        <a:prstGeom prst="corner">
          <a:avLst>
            <a:gd name="adj1" fmla="val 16120"/>
            <a:gd name="adj2" fmla="val 16110"/>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06655-774D-4D69-A959-79ED938EB2E4}">
      <dsp:nvSpPr>
        <dsp:cNvPr id="0" name=""/>
        <dsp:cNvSpPr/>
      </dsp:nvSpPr>
      <dsp:spPr>
        <a:xfrm>
          <a:off x="8381178" y="497587"/>
          <a:ext cx="1673203" cy="146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4NF</a:t>
          </a:r>
        </a:p>
      </dsp:txBody>
      <dsp:txXfrm>
        <a:off x="8381178" y="497587"/>
        <a:ext cx="1673203" cy="146666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C4E7E-E5AD-47DD-9C80-195BABD7F812}"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236D1-F273-4B05-85EF-F90BDEC0B6AB}" type="slidenum">
              <a:rPr lang="en-IN" smtClean="0"/>
              <a:t>‹#›</a:t>
            </a:fld>
            <a:endParaRPr lang="en-IN"/>
          </a:p>
        </p:txBody>
      </p:sp>
    </p:spTree>
    <p:extLst>
      <p:ext uri="{BB962C8B-B14F-4D97-AF65-F5344CB8AC3E}">
        <p14:creationId xmlns:p14="http://schemas.microsoft.com/office/powerpoint/2010/main" val="294048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ltLang="en-US" dirty="0"/>
          </a:p>
        </p:txBody>
      </p:sp>
      <p:sp>
        <p:nvSpPr>
          <p:cNvPr id="17412" name="Slide Number Placeholder 3"/>
          <p:cNvSpPr>
            <a:spLocks noGrp="1"/>
          </p:cNvSpPr>
          <p:nvPr>
            <p:ph type="sldNum" sz="quarter" idx="5"/>
          </p:nvPr>
        </p:nvSpPr>
        <p:spPr bwMode="auto">
          <a:noFill/>
          <a:ln>
            <a:miter lim="800000"/>
            <a:headEnd/>
            <a:tailEnd/>
          </a:ln>
        </p:spPr>
        <p:txBody>
          <a:bodyPr/>
          <a:lstStyle/>
          <a:p>
            <a:fld id="{EE56D307-4EB2-4457-8A1C-AE2B37AD1CD3}" type="slidenum">
              <a:rPr lang="en-IN" altLang="en-US"/>
              <a:pPr/>
              <a:t>2</a:t>
            </a:fld>
            <a:endParaRPr lang="en-I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CED1589-D3D9-4F2E-BFBA-11CD8BAF77D9}" type="slidenum">
              <a:rPr lang="en-CA" altLang="en-US"/>
              <a:pPr/>
              <a:t>34</a:t>
            </a:fld>
            <a:endParaRPr lang="en-CA"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en-US" sz="180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18ACB5F4-B986-499A-876A-9885DC635F30}" type="slidenum">
              <a:rPr lang="en-CA" altLang="en-US"/>
              <a:pPr/>
              <a:t>35</a:t>
            </a:fld>
            <a:endParaRPr lang="en-CA"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tLang="en-US" sz="18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75B5-8561-2C5B-B057-D288D286C6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89C1DB-2936-5B53-FF4B-EA38821C5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261F0C-2BBA-FC88-9C20-12237F9EACDD}"/>
              </a:ext>
            </a:extLst>
          </p:cNvPr>
          <p:cNvSpPr>
            <a:spLocks noGrp="1"/>
          </p:cNvSpPr>
          <p:nvPr>
            <p:ph type="dt" sz="half" idx="10"/>
          </p:nvPr>
        </p:nvSpPr>
        <p:spPr/>
        <p:txBody>
          <a:bodyPr/>
          <a:lstStyle/>
          <a:p>
            <a:fld id="{52990A08-8786-41A2-974C-07599D4F2285}" type="datetime1">
              <a:rPr lang="en-IN" smtClean="0"/>
              <a:t>18-03-2024</a:t>
            </a:fld>
            <a:endParaRPr lang="en-IN"/>
          </a:p>
        </p:txBody>
      </p:sp>
      <p:sp>
        <p:nvSpPr>
          <p:cNvPr id="5" name="Footer Placeholder 4">
            <a:extLst>
              <a:ext uri="{FF2B5EF4-FFF2-40B4-BE49-F238E27FC236}">
                <a16:creationId xmlns:a16="http://schemas.microsoft.com/office/drawing/2014/main" id="{832D8A44-3E37-8199-A0F3-391BB4B7E15B}"/>
              </a:ext>
            </a:extLst>
          </p:cNvPr>
          <p:cNvSpPr>
            <a:spLocks noGrp="1"/>
          </p:cNvSpPr>
          <p:nvPr>
            <p:ph type="ftr" sz="quarter" idx="11"/>
          </p:nvPr>
        </p:nvSpPr>
        <p:spPr/>
        <p:txBody>
          <a:bodyPr/>
          <a:lstStyle/>
          <a:p>
            <a:r>
              <a:rPr lang="en-IN"/>
              <a:t>Database Management Systems– K.ARCHANA</a:t>
            </a:r>
          </a:p>
        </p:txBody>
      </p:sp>
      <p:sp>
        <p:nvSpPr>
          <p:cNvPr id="6" name="Slide Number Placeholder 5">
            <a:extLst>
              <a:ext uri="{FF2B5EF4-FFF2-40B4-BE49-F238E27FC236}">
                <a16:creationId xmlns:a16="http://schemas.microsoft.com/office/drawing/2014/main" id="{44723E16-585E-EFBD-D1A4-4CE184BA8FD8}"/>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183740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8440-8B3D-DE68-6E71-E9F8F5119A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00FB9F-EC29-C035-39F8-F5F7F1FEF0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626E88-A2D1-8D9D-3B70-C80D016F5C5A}"/>
              </a:ext>
            </a:extLst>
          </p:cNvPr>
          <p:cNvSpPr>
            <a:spLocks noGrp="1"/>
          </p:cNvSpPr>
          <p:nvPr>
            <p:ph type="dt" sz="half" idx="10"/>
          </p:nvPr>
        </p:nvSpPr>
        <p:spPr/>
        <p:txBody>
          <a:bodyPr/>
          <a:lstStyle/>
          <a:p>
            <a:fld id="{EB5503D2-D88B-46AD-A475-46D873DFB4FE}" type="datetime1">
              <a:rPr lang="en-IN" smtClean="0"/>
              <a:t>18-03-2024</a:t>
            </a:fld>
            <a:endParaRPr lang="en-IN"/>
          </a:p>
        </p:txBody>
      </p:sp>
      <p:sp>
        <p:nvSpPr>
          <p:cNvPr id="5" name="Footer Placeholder 4">
            <a:extLst>
              <a:ext uri="{FF2B5EF4-FFF2-40B4-BE49-F238E27FC236}">
                <a16:creationId xmlns:a16="http://schemas.microsoft.com/office/drawing/2014/main" id="{19271E77-6DF1-2B0F-D06B-9AC380CD05FA}"/>
              </a:ext>
            </a:extLst>
          </p:cNvPr>
          <p:cNvSpPr>
            <a:spLocks noGrp="1"/>
          </p:cNvSpPr>
          <p:nvPr>
            <p:ph type="ftr" sz="quarter" idx="11"/>
          </p:nvPr>
        </p:nvSpPr>
        <p:spPr/>
        <p:txBody>
          <a:bodyPr/>
          <a:lstStyle/>
          <a:p>
            <a:r>
              <a:rPr lang="en-IN"/>
              <a:t>Database Management Systems– K.ARCHANA</a:t>
            </a:r>
          </a:p>
        </p:txBody>
      </p:sp>
      <p:sp>
        <p:nvSpPr>
          <p:cNvPr id="6" name="Slide Number Placeholder 5">
            <a:extLst>
              <a:ext uri="{FF2B5EF4-FFF2-40B4-BE49-F238E27FC236}">
                <a16:creationId xmlns:a16="http://schemas.microsoft.com/office/drawing/2014/main" id="{DBF70D20-D258-520B-89BD-AB7D77D97489}"/>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149010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6D2EE-9215-F97E-42EE-EB03A04640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938966-54DA-A4E8-833B-1DC1B3065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7BA37-BA28-E8C9-8885-BC7EBBA10881}"/>
              </a:ext>
            </a:extLst>
          </p:cNvPr>
          <p:cNvSpPr>
            <a:spLocks noGrp="1"/>
          </p:cNvSpPr>
          <p:nvPr>
            <p:ph type="dt" sz="half" idx="10"/>
          </p:nvPr>
        </p:nvSpPr>
        <p:spPr/>
        <p:txBody>
          <a:bodyPr/>
          <a:lstStyle/>
          <a:p>
            <a:fld id="{1537C8DC-9F10-4FA2-A9FB-E9B28534B490}" type="datetime1">
              <a:rPr lang="en-IN" smtClean="0"/>
              <a:t>18-03-2024</a:t>
            </a:fld>
            <a:endParaRPr lang="en-IN"/>
          </a:p>
        </p:txBody>
      </p:sp>
      <p:sp>
        <p:nvSpPr>
          <p:cNvPr id="5" name="Footer Placeholder 4">
            <a:extLst>
              <a:ext uri="{FF2B5EF4-FFF2-40B4-BE49-F238E27FC236}">
                <a16:creationId xmlns:a16="http://schemas.microsoft.com/office/drawing/2014/main" id="{A8F320B3-BEA6-624C-2CEF-B9E91220EBC3}"/>
              </a:ext>
            </a:extLst>
          </p:cNvPr>
          <p:cNvSpPr>
            <a:spLocks noGrp="1"/>
          </p:cNvSpPr>
          <p:nvPr>
            <p:ph type="ftr" sz="quarter" idx="11"/>
          </p:nvPr>
        </p:nvSpPr>
        <p:spPr/>
        <p:txBody>
          <a:bodyPr/>
          <a:lstStyle/>
          <a:p>
            <a:r>
              <a:rPr lang="en-IN"/>
              <a:t>Database Management Systems– K.ARCHANA</a:t>
            </a:r>
          </a:p>
        </p:txBody>
      </p:sp>
      <p:sp>
        <p:nvSpPr>
          <p:cNvPr id="6" name="Slide Number Placeholder 5">
            <a:extLst>
              <a:ext uri="{FF2B5EF4-FFF2-40B4-BE49-F238E27FC236}">
                <a16:creationId xmlns:a16="http://schemas.microsoft.com/office/drawing/2014/main" id="{C8618E6D-0F04-1CDD-27F1-246268ABA13D}"/>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363149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B5CF-7BD7-1441-0D54-590F117336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C5FD75-EED1-5188-4771-37B5CA2CB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0A8AC6-3347-F01B-FF19-C5FFD063B50B}"/>
              </a:ext>
            </a:extLst>
          </p:cNvPr>
          <p:cNvSpPr>
            <a:spLocks noGrp="1"/>
          </p:cNvSpPr>
          <p:nvPr>
            <p:ph type="dt" sz="half" idx="10"/>
          </p:nvPr>
        </p:nvSpPr>
        <p:spPr/>
        <p:txBody>
          <a:bodyPr/>
          <a:lstStyle/>
          <a:p>
            <a:fld id="{AF95C2B5-C2CC-4342-9DA4-CE6A7F329937}" type="datetime1">
              <a:rPr lang="en-IN" smtClean="0"/>
              <a:t>18-03-2024</a:t>
            </a:fld>
            <a:endParaRPr lang="en-IN"/>
          </a:p>
        </p:txBody>
      </p:sp>
      <p:sp>
        <p:nvSpPr>
          <p:cNvPr id="5" name="Footer Placeholder 4">
            <a:extLst>
              <a:ext uri="{FF2B5EF4-FFF2-40B4-BE49-F238E27FC236}">
                <a16:creationId xmlns:a16="http://schemas.microsoft.com/office/drawing/2014/main" id="{39005894-D47E-B356-F308-1896E739034A}"/>
              </a:ext>
            </a:extLst>
          </p:cNvPr>
          <p:cNvSpPr>
            <a:spLocks noGrp="1"/>
          </p:cNvSpPr>
          <p:nvPr>
            <p:ph type="ftr" sz="quarter" idx="11"/>
          </p:nvPr>
        </p:nvSpPr>
        <p:spPr/>
        <p:txBody>
          <a:bodyPr/>
          <a:lstStyle/>
          <a:p>
            <a:r>
              <a:rPr lang="en-IN"/>
              <a:t>Database Management Systems– K.ARCHANA</a:t>
            </a:r>
          </a:p>
        </p:txBody>
      </p:sp>
      <p:sp>
        <p:nvSpPr>
          <p:cNvPr id="6" name="Slide Number Placeholder 5">
            <a:extLst>
              <a:ext uri="{FF2B5EF4-FFF2-40B4-BE49-F238E27FC236}">
                <a16:creationId xmlns:a16="http://schemas.microsoft.com/office/drawing/2014/main" id="{4EDE5867-F20E-7671-73C7-CD404C50CCB5}"/>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16523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88EA-01AB-D555-08CB-915CB98BF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30F793-5E22-6A64-28CB-00B96A59D5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D515A1-A8C7-8214-DE20-7868BB8762EB}"/>
              </a:ext>
            </a:extLst>
          </p:cNvPr>
          <p:cNvSpPr>
            <a:spLocks noGrp="1"/>
          </p:cNvSpPr>
          <p:nvPr>
            <p:ph type="dt" sz="half" idx="10"/>
          </p:nvPr>
        </p:nvSpPr>
        <p:spPr/>
        <p:txBody>
          <a:bodyPr/>
          <a:lstStyle/>
          <a:p>
            <a:fld id="{7BCBA8C1-34DF-4DA8-9C63-EC3A84C10B0E}" type="datetime1">
              <a:rPr lang="en-IN" smtClean="0"/>
              <a:t>18-03-2024</a:t>
            </a:fld>
            <a:endParaRPr lang="en-IN"/>
          </a:p>
        </p:txBody>
      </p:sp>
      <p:sp>
        <p:nvSpPr>
          <p:cNvPr id="5" name="Footer Placeholder 4">
            <a:extLst>
              <a:ext uri="{FF2B5EF4-FFF2-40B4-BE49-F238E27FC236}">
                <a16:creationId xmlns:a16="http://schemas.microsoft.com/office/drawing/2014/main" id="{29FCEF1C-EE30-0868-1357-E8959259FAEF}"/>
              </a:ext>
            </a:extLst>
          </p:cNvPr>
          <p:cNvSpPr>
            <a:spLocks noGrp="1"/>
          </p:cNvSpPr>
          <p:nvPr>
            <p:ph type="ftr" sz="quarter" idx="11"/>
          </p:nvPr>
        </p:nvSpPr>
        <p:spPr/>
        <p:txBody>
          <a:bodyPr/>
          <a:lstStyle/>
          <a:p>
            <a:r>
              <a:rPr lang="en-IN"/>
              <a:t>Database Management Systems– K.ARCHANA</a:t>
            </a:r>
          </a:p>
        </p:txBody>
      </p:sp>
      <p:sp>
        <p:nvSpPr>
          <p:cNvPr id="6" name="Slide Number Placeholder 5">
            <a:extLst>
              <a:ext uri="{FF2B5EF4-FFF2-40B4-BE49-F238E27FC236}">
                <a16:creationId xmlns:a16="http://schemas.microsoft.com/office/drawing/2014/main" id="{FDF94142-B816-49BD-B53D-DBF2E0B935DD}"/>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223765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47C4-EFD2-7109-819E-C157F7F5B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C42A3A-6488-0286-4062-A383C5CB3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173464-AD0B-1408-57B8-38130E7F33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16F5C6-26CD-4215-2C33-368DB9C6B340}"/>
              </a:ext>
            </a:extLst>
          </p:cNvPr>
          <p:cNvSpPr>
            <a:spLocks noGrp="1"/>
          </p:cNvSpPr>
          <p:nvPr>
            <p:ph type="dt" sz="half" idx="10"/>
          </p:nvPr>
        </p:nvSpPr>
        <p:spPr/>
        <p:txBody>
          <a:bodyPr/>
          <a:lstStyle/>
          <a:p>
            <a:fld id="{DEC8D938-44B1-4EF3-BFE9-D1FF9F4255F4}" type="datetime1">
              <a:rPr lang="en-IN" smtClean="0"/>
              <a:t>18-03-2024</a:t>
            </a:fld>
            <a:endParaRPr lang="en-IN"/>
          </a:p>
        </p:txBody>
      </p:sp>
      <p:sp>
        <p:nvSpPr>
          <p:cNvPr id="6" name="Footer Placeholder 5">
            <a:extLst>
              <a:ext uri="{FF2B5EF4-FFF2-40B4-BE49-F238E27FC236}">
                <a16:creationId xmlns:a16="http://schemas.microsoft.com/office/drawing/2014/main" id="{FB59B94F-5C2E-C029-6B55-016AEA24BD85}"/>
              </a:ext>
            </a:extLst>
          </p:cNvPr>
          <p:cNvSpPr>
            <a:spLocks noGrp="1"/>
          </p:cNvSpPr>
          <p:nvPr>
            <p:ph type="ftr" sz="quarter" idx="11"/>
          </p:nvPr>
        </p:nvSpPr>
        <p:spPr/>
        <p:txBody>
          <a:bodyPr/>
          <a:lstStyle/>
          <a:p>
            <a:r>
              <a:rPr lang="en-IN"/>
              <a:t>Database Management Systems– K.ARCHANA</a:t>
            </a:r>
          </a:p>
        </p:txBody>
      </p:sp>
      <p:sp>
        <p:nvSpPr>
          <p:cNvPr id="7" name="Slide Number Placeholder 6">
            <a:extLst>
              <a:ext uri="{FF2B5EF4-FFF2-40B4-BE49-F238E27FC236}">
                <a16:creationId xmlns:a16="http://schemas.microsoft.com/office/drawing/2014/main" id="{B68545B0-62FC-2599-54F3-5CCDFB3CCAFF}"/>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1307700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AAD7-52A3-F762-6FF0-E3F8A1BFE3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98EBDD-52B7-BA86-76A0-B44685C6B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1FD24-66BA-DD43-6018-6779B03B7D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173A73-FBFA-938F-3950-4F63F0BCC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12A5B6-0682-BF67-A37A-C7D382A6C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A6288F-22CE-E79C-E20C-EB9A42A19B1C}"/>
              </a:ext>
            </a:extLst>
          </p:cNvPr>
          <p:cNvSpPr>
            <a:spLocks noGrp="1"/>
          </p:cNvSpPr>
          <p:nvPr>
            <p:ph type="dt" sz="half" idx="10"/>
          </p:nvPr>
        </p:nvSpPr>
        <p:spPr/>
        <p:txBody>
          <a:bodyPr/>
          <a:lstStyle/>
          <a:p>
            <a:fld id="{625901D4-67F7-42E2-B3B7-E32720F00584}" type="datetime1">
              <a:rPr lang="en-IN" smtClean="0"/>
              <a:t>18-03-2024</a:t>
            </a:fld>
            <a:endParaRPr lang="en-IN"/>
          </a:p>
        </p:txBody>
      </p:sp>
      <p:sp>
        <p:nvSpPr>
          <p:cNvPr id="8" name="Footer Placeholder 7">
            <a:extLst>
              <a:ext uri="{FF2B5EF4-FFF2-40B4-BE49-F238E27FC236}">
                <a16:creationId xmlns:a16="http://schemas.microsoft.com/office/drawing/2014/main" id="{2087C5A8-999A-A51B-1396-5F5545762F99}"/>
              </a:ext>
            </a:extLst>
          </p:cNvPr>
          <p:cNvSpPr>
            <a:spLocks noGrp="1"/>
          </p:cNvSpPr>
          <p:nvPr>
            <p:ph type="ftr" sz="quarter" idx="11"/>
          </p:nvPr>
        </p:nvSpPr>
        <p:spPr/>
        <p:txBody>
          <a:bodyPr/>
          <a:lstStyle/>
          <a:p>
            <a:r>
              <a:rPr lang="en-IN"/>
              <a:t>Database Management Systems– K.ARCHANA</a:t>
            </a:r>
          </a:p>
        </p:txBody>
      </p:sp>
      <p:sp>
        <p:nvSpPr>
          <p:cNvPr id="9" name="Slide Number Placeholder 8">
            <a:extLst>
              <a:ext uri="{FF2B5EF4-FFF2-40B4-BE49-F238E27FC236}">
                <a16:creationId xmlns:a16="http://schemas.microsoft.com/office/drawing/2014/main" id="{3B44B482-4B30-736C-02B5-7D4B3BFAE6A1}"/>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182181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6609-5ADB-4A71-268A-9E07FDC4C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5B8235-D968-6218-DC22-3F7AD7BE9882}"/>
              </a:ext>
            </a:extLst>
          </p:cNvPr>
          <p:cNvSpPr>
            <a:spLocks noGrp="1"/>
          </p:cNvSpPr>
          <p:nvPr>
            <p:ph type="dt" sz="half" idx="10"/>
          </p:nvPr>
        </p:nvSpPr>
        <p:spPr/>
        <p:txBody>
          <a:bodyPr/>
          <a:lstStyle/>
          <a:p>
            <a:fld id="{4EB9AB75-953B-4BB1-94C8-B3DF4E9B163F}" type="datetime1">
              <a:rPr lang="en-IN" smtClean="0"/>
              <a:t>18-03-2024</a:t>
            </a:fld>
            <a:endParaRPr lang="en-IN"/>
          </a:p>
        </p:txBody>
      </p:sp>
      <p:sp>
        <p:nvSpPr>
          <p:cNvPr id="4" name="Footer Placeholder 3">
            <a:extLst>
              <a:ext uri="{FF2B5EF4-FFF2-40B4-BE49-F238E27FC236}">
                <a16:creationId xmlns:a16="http://schemas.microsoft.com/office/drawing/2014/main" id="{86106AC0-D22A-3C50-2D6A-B915003AB74A}"/>
              </a:ext>
            </a:extLst>
          </p:cNvPr>
          <p:cNvSpPr>
            <a:spLocks noGrp="1"/>
          </p:cNvSpPr>
          <p:nvPr>
            <p:ph type="ftr" sz="quarter" idx="11"/>
          </p:nvPr>
        </p:nvSpPr>
        <p:spPr/>
        <p:txBody>
          <a:bodyPr/>
          <a:lstStyle/>
          <a:p>
            <a:r>
              <a:rPr lang="en-IN"/>
              <a:t>Database Management Systems– K.ARCHANA</a:t>
            </a:r>
          </a:p>
        </p:txBody>
      </p:sp>
      <p:sp>
        <p:nvSpPr>
          <p:cNvPr id="5" name="Slide Number Placeholder 4">
            <a:extLst>
              <a:ext uri="{FF2B5EF4-FFF2-40B4-BE49-F238E27FC236}">
                <a16:creationId xmlns:a16="http://schemas.microsoft.com/office/drawing/2014/main" id="{BD95B824-047F-B1C4-13DD-2FE96ACAFBA8}"/>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3970676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7BCEB-CBBC-6F98-10B8-4035534D002D}"/>
              </a:ext>
            </a:extLst>
          </p:cNvPr>
          <p:cNvSpPr>
            <a:spLocks noGrp="1"/>
          </p:cNvSpPr>
          <p:nvPr>
            <p:ph type="dt" sz="half" idx="10"/>
          </p:nvPr>
        </p:nvSpPr>
        <p:spPr/>
        <p:txBody>
          <a:bodyPr/>
          <a:lstStyle/>
          <a:p>
            <a:fld id="{B954294D-13AD-4B57-AF8F-C42509F16572}" type="datetime1">
              <a:rPr lang="en-IN" smtClean="0"/>
              <a:t>18-03-2024</a:t>
            </a:fld>
            <a:endParaRPr lang="en-IN"/>
          </a:p>
        </p:txBody>
      </p:sp>
      <p:sp>
        <p:nvSpPr>
          <p:cNvPr id="3" name="Footer Placeholder 2">
            <a:extLst>
              <a:ext uri="{FF2B5EF4-FFF2-40B4-BE49-F238E27FC236}">
                <a16:creationId xmlns:a16="http://schemas.microsoft.com/office/drawing/2014/main" id="{75F70A34-2144-E96F-7F95-B727878A2DCD}"/>
              </a:ext>
            </a:extLst>
          </p:cNvPr>
          <p:cNvSpPr>
            <a:spLocks noGrp="1"/>
          </p:cNvSpPr>
          <p:nvPr>
            <p:ph type="ftr" sz="quarter" idx="11"/>
          </p:nvPr>
        </p:nvSpPr>
        <p:spPr/>
        <p:txBody>
          <a:bodyPr/>
          <a:lstStyle/>
          <a:p>
            <a:r>
              <a:rPr lang="en-IN"/>
              <a:t>Database Management Systems– K.ARCHANA</a:t>
            </a:r>
          </a:p>
        </p:txBody>
      </p:sp>
      <p:sp>
        <p:nvSpPr>
          <p:cNvPr id="4" name="Slide Number Placeholder 3">
            <a:extLst>
              <a:ext uri="{FF2B5EF4-FFF2-40B4-BE49-F238E27FC236}">
                <a16:creationId xmlns:a16="http://schemas.microsoft.com/office/drawing/2014/main" id="{508112FB-D0FD-56BE-746B-B0AC20A97055}"/>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366544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BAEE-94EC-ED88-BBCF-9F6E11EF6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181451-AEC8-324E-D553-BEE2B039D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11AB59-5D41-0752-5340-69101B9E0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F6FA9-613B-968A-E759-26CDFC9B7C27}"/>
              </a:ext>
            </a:extLst>
          </p:cNvPr>
          <p:cNvSpPr>
            <a:spLocks noGrp="1"/>
          </p:cNvSpPr>
          <p:nvPr>
            <p:ph type="dt" sz="half" idx="10"/>
          </p:nvPr>
        </p:nvSpPr>
        <p:spPr/>
        <p:txBody>
          <a:bodyPr/>
          <a:lstStyle/>
          <a:p>
            <a:fld id="{CD24A429-EC99-43AB-B043-8E9B0C8BC7B5}" type="datetime1">
              <a:rPr lang="en-IN" smtClean="0"/>
              <a:t>18-03-2024</a:t>
            </a:fld>
            <a:endParaRPr lang="en-IN"/>
          </a:p>
        </p:txBody>
      </p:sp>
      <p:sp>
        <p:nvSpPr>
          <p:cNvPr id="6" name="Footer Placeholder 5">
            <a:extLst>
              <a:ext uri="{FF2B5EF4-FFF2-40B4-BE49-F238E27FC236}">
                <a16:creationId xmlns:a16="http://schemas.microsoft.com/office/drawing/2014/main" id="{D2DA27B9-3995-EDCC-42C0-7843F6697C68}"/>
              </a:ext>
            </a:extLst>
          </p:cNvPr>
          <p:cNvSpPr>
            <a:spLocks noGrp="1"/>
          </p:cNvSpPr>
          <p:nvPr>
            <p:ph type="ftr" sz="quarter" idx="11"/>
          </p:nvPr>
        </p:nvSpPr>
        <p:spPr/>
        <p:txBody>
          <a:bodyPr/>
          <a:lstStyle/>
          <a:p>
            <a:r>
              <a:rPr lang="en-IN"/>
              <a:t>Database Management Systems– K.ARCHANA</a:t>
            </a:r>
          </a:p>
        </p:txBody>
      </p:sp>
      <p:sp>
        <p:nvSpPr>
          <p:cNvPr id="7" name="Slide Number Placeholder 6">
            <a:extLst>
              <a:ext uri="{FF2B5EF4-FFF2-40B4-BE49-F238E27FC236}">
                <a16:creationId xmlns:a16="http://schemas.microsoft.com/office/drawing/2014/main" id="{F0058C97-222B-93AA-9570-720E5CC84A21}"/>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379320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66A3-314A-8D73-C20B-0ED1471FD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2EC784-D435-1BF4-25B3-B43163190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E26E50-4510-BE90-EB42-20373EA02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A78C1B-F48C-AAA6-291C-E30060CB3D23}"/>
              </a:ext>
            </a:extLst>
          </p:cNvPr>
          <p:cNvSpPr>
            <a:spLocks noGrp="1"/>
          </p:cNvSpPr>
          <p:nvPr>
            <p:ph type="dt" sz="half" idx="10"/>
          </p:nvPr>
        </p:nvSpPr>
        <p:spPr/>
        <p:txBody>
          <a:bodyPr/>
          <a:lstStyle/>
          <a:p>
            <a:fld id="{CA879DC6-EB2D-4BFC-A282-EDEC02DD977D}" type="datetime1">
              <a:rPr lang="en-IN" smtClean="0"/>
              <a:t>18-03-2024</a:t>
            </a:fld>
            <a:endParaRPr lang="en-IN"/>
          </a:p>
        </p:txBody>
      </p:sp>
      <p:sp>
        <p:nvSpPr>
          <p:cNvPr id="6" name="Footer Placeholder 5">
            <a:extLst>
              <a:ext uri="{FF2B5EF4-FFF2-40B4-BE49-F238E27FC236}">
                <a16:creationId xmlns:a16="http://schemas.microsoft.com/office/drawing/2014/main" id="{37F17025-8489-9232-B8C1-4036635EA841}"/>
              </a:ext>
            </a:extLst>
          </p:cNvPr>
          <p:cNvSpPr>
            <a:spLocks noGrp="1"/>
          </p:cNvSpPr>
          <p:nvPr>
            <p:ph type="ftr" sz="quarter" idx="11"/>
          </p:nvPr>
        </p:nvSpPr>
        <p:spPr/>
        <p:txBody>
          <a:bodyPr/>
          <a:lstStyle/>
          <a:p>
            <a:r>
              <a:rPr lang="en-IN"/>
              <a:t>Database Management Systems– K.ARCHANA</a:t>
            </a:r>
          </a:p>
        </p:txBody>
      </p:sp>
      <p:sp>
        <p:nvSpPr>
          <p:cNvPr id="7" name="Slide Number Placeholder 6">
            <a:extLst>
              <a:ext uri="{FF2B5EF4-FFF2-40B4-BE49-F238E27FC236}">
                <a16:creationId xmlns:a16="http://schemas.microsoft.com/office/drawing/2014/main" id="{F0D4504A-B218-D18A-12DD-00066F4120EC}"/>
              </a:ext>
            </a:extLst>
          </p:cNvPr>
          <p:cNvSpPr>
            <a:spLocks noGrp="1"/>
          </p:cNvSpPr>
          <p:nvPr>
            <p:ph type="sldNum" sz="quarter" idx="12"/>
          </p:nvPr>
        </p:nvSpPr>
        <p:spPr/>
        <p:txBody>
          <a:bodyPr/>
          <a:lstStyle/>
          <a:p>
            <a:fld id="{8040891C-EC74-44E6-A60A-368022D9E483}" type="slidenum">
              <a:rPr lang="en-IN" smtClean="0"/>
              <a:t>‹#›</a:t>
            </a:fld>
            <a:endParaRPr lang="en-IN"/>
          </a:p>
        </p:txBody>
      </p:sp>
    </p:spTree>
    <p:extLst>
      <p:ext uri="{BB962C8B-B14F-4D97-AF65-F5344CB8AC3E}">
        <p14:creationId xmlns:p14="http://schemas.microsoft.com/office/powerpoint/2010/main" val="95804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2A076-7957-CF72-3748-0F78B7DAE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9A0743-E80D-9F93-4454-7DC8E8D59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0D7E0B-7960-B4A4-8685-00D5D5AA31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F87EB-FDA2-44FA-A5D4-69404AFC4042}" type="datetime1">
              <a:rPr lang="en-IN" smtClean="0"/>
              <a:t>18-03-2024</a:t>
            </a:fld>
            <a:endParaRPr lang="en-IN"/>
          </a:p>
        </p:txBody>
      </p:sp>
      <p:sp>
        <p:nvSpPr>
          <p:cNvPr id="5" name="Footer Placeholder 4">
            <a:extLst>
              <a:ext uri="{FF2B5EF4-FFF2-40B4-BE49-F238E27FC236}">
                <a16:creationId xmlns:a16="http://schemas.microsoft.com/office/drawing/2014/main" id="{82A967A9-04CC-9418-D170-F5301D30B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Database Management Systems– K.ARCHANA</a:t>
            </a:r>
          </a:p>
        </p:txBody>
      </p:sp>
      <p:sp>
        <p:nvSpPr>
          <p:cNvPr id="6" name="Slide Number Placeholder 5">
            <a:extLst>
              <a:ext uri="{FF2B5EF4-FFF2-40B4-BE49-F238E27FC236}">
                <a16:creationId xmlns:a16="http://schemas.microsoft.com/office/drawing/2014/main" id="{1EE34D77-206B-B6F3-E025-182693452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0891C-EC74-44E6-A60A-368022D9E483}" type="slidenum">
              <a:rPr lang="en-IN" smtClean="0"/>
              <a:t>‹#›</a:t>
            </a:fld>
            <a:endParaRPr lang="en-IN"/>
          </a:p>
        </p:txBody>
      </p:sp>
    </p:spTree>
    <p:extLst>
      <p:ext uri="{BB962C8B-B14F-4D97-AF65-F5344CB8AC3E}">
        <p14:creationId xmlns:p14="http://schemas.microsoft.com/office/powerpoint/2010/main" val="2817574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3338-F0FC-7F90-7DD6-294CE6C23C2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D8EB8A9-0C90-382C-9130-680DF9BC00CE}"/>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213C86E5-1775-97BB-0950-81EAF0AF081A}"/>
              </a:ext>
            </a:extLst>
          </p:cNvPr>
          <p:cNvSpPr>
            <a:spLocks noGrp="1"/>
          </p:cNvSpPr>
          <p:nvPr>
            <p:ph type="dt" sz="half" idx="10"/>
          </p:nvPr>
        </p:nvSpPr>
        <p:spPr/>
        <p:txBody>
          <a:bodyPr/>
          <a:lstStyle/>
          <a:p>
            <a:fld id="{3A720A91-A720-461A-A7DA-73B5D2603D5F}" type="datetime1">
              <a:rPr lang="en-IN" smtClean="0"/>
              <a:t>18-03-2024</a:t>
            </a:fld>
            <a:endParaRPr lang="en-IN"/>
          </a:p>
        </p:txBody>
      </p:sp>
      <p:sp>
        <p:nvSpPr>
          <p:cNvPr id="5" name="Slide Number Placeholder 4">
            <a:extLst>
              <a:ext uri="{FF2B5EF4-FFF2-40B4-BE49-F238E27FC236}">
                <a16:creationId xmlns:a16="http://schemas.microsoft.com/office/drawing/2014/main" id="{A99CD23A-58C7-0D8E-9030-44D1B608E7E1}"/>
              </a:ext>
            </a:extLst>
          </p:cNvPr>
          <p:cNvSpPr>
            <a:spLocks noGrp="1"/>
          </p:cNvSpPr>
          <p:nvPr>
            <p:ph type="sldNum" sz="quarter" idx="12"/>
          </p:nvPr>
        </p:nvSpPr>
        <p:spPr/>
        <p:txBody>
          <a:bodyPr/>
          <a:lstStyle/>
          <a:p>
            <a:fld id="{8040891C-EC74-44E6-A60A-368022D9E483}" type="slidenum">
              <a:rPr lang="en-IN" smtClean="0"/>
              <a:t>1</a:t>
            </a:fld>
            <a:endParaRPr lang="en-IN"/>
          </a:p>
        </p:txBody>
      </p:sp>
    </p:spTree>
    <p:extLst>
      <p:ext uri="{BB962C8B-B14F-4D97-AF65-F5344CB8AC3E}">
        <p14:creationId xmlns:p14="http://schemas.microsoft.com/office/powerpoint/2010/main" val="301727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Anamoly - Types</a:t>
            </a:r>
            <a:endParaRPr lang="en-IN" dirty="0"/>
          </a:p>
        </p:txBody>
      </p:sp>
      <p:sp>
        <p:nvSpPr>
          <p:cNvPr id="4" name="Date Placeholder 3"/>
          <p:cNvSpPr>
            <a:spLocks noGrp="1"/>
          </p:cNvSpPr>
          <p:nvPr>
            <p:ph type="dt" sz="half" idx="10"/>
          </p:nvPr>
        </p:nvSpPr>
        <p:spPr/>
        <p:txBody>
          <a:bodyPr/>
          <a:lstStyle/>
          <a:p>
            <a:fld id="{39367E5C-2F81-4765-A5C4-D7C88CA63F4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10</a:t>
            </a:fld>
            <a:endParaRPr lang="en-IN"/>
          </a:p>
        </p:txBody>
      </p:sp>
      <p:graphicFrame>
        <p:nvGraphicFramePr>
          <p:cNvPr id="7" name="Content Placeholder 6">
            <a:extLst>
              <a:ext uri="{FF2B5EF4-FFF2-40B4-BE49-F238E27FC236}">
                <a16:creationId xmlns:a16="http://schemas.microsoft.com/office/drawing/2014/main" id="{403E9C69-65AA-4CD6-97AD-5A3B684A67D6}"/>
              </a:ext>
            </a:extLst>
          </p:cNvPr>
          <p:cNvGraphicFramePr>
            <a:graphicFrameLocks noGrp="1"/>
          </p:cNvGraphicFramePr>
          <p:nvPr>
            <p:ph idx="1"/>
          </p:nvPr>
        </p:nvGraphicFramePr>
        <p:xfrm>
          <a:off x="1096963" y="1563688"/>
          <a:ext cx="10058400" cy="430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CCFCEDB3-CD87-4880-AB53-A6A8575F96C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100</a:t>
            </a:fld>
            <a:endParaRPr lang="en-IN"/>
          </a:p>
        </p:txBody>
      </p:sp>
      <p:pic>
        <p:nvPicPr>
          <p:cNvPr id="30722" name="Picture 2"/>
          <p:cNvPicPr>
            <a:picLocks noChangeAspect="1" noChangeArrowheads="1"/>
          </p:cNvPicPr>
          <p:nvPr/>
        </p:nvPicPr>
        <p:blipFill>
          <a:blip r:embed="rId2"/>
          <a:srcRect/>
          <a:stretch>
            <a:fillRect/>
          </a:stretch>
        </p:blipFill>
        <p:spPr bwMode="auto">
          <a:xfrm>
            <a:off x="1126724" y="1650597"/>
            <a:ext cx="4618983" cy="1911469"/>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5868538" y="3380381"/>
            <a:ext cx="5548952" cy="276601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 calcmode="lin" valueType="num">
                                      <p:cBhvr additive="base">
                                        <p:cTn id="7" dur="500" fill="hold"/>
                                        <p:tgtEl>
                                          <p:spTgt spid="30723"/>
                                        </p:tgtEl>
                                        <p:attrNameLst>
                                          <p:attrName>ppt_x</p:attrName>
                                        </p:attrNameLst>
                                      </p:cBhvr>
                                      <p:tavLst>
                                        <p:tav tm="0">
                                          <p:val>
                                            <p:strVal val="#ppt_x"/>
                                          </p:val>
                                        </p:tav>
                                        <p:tav tm="100000">
                                          <p:val>
                                            <p:strVal val="#ppt_x"/>
                                          </p:val>
                                        </p:tav>
                                      </p:tavLst>
                                    </p:anim>
                                    <p:anim calcmode="lin" valueType="num">
                                      <p:cBhvr additive="base">
                                        <p:cTn id="8" dur="500" fill="hold"/>
                                        <p:tgtEl>
                                          <p:spTgt spid="307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accent1"/>
                </a:solidFill>
                <a:latin typeface="Times New Roman" pitchFamily="18" charset="0"/>
                <a:cs typeface="Times New Roman" pitchFamily="18" charset="0"/>
              </a:rPr>
              <a:t>DATABASE MANAGEMENT SYSTEMS 	</a:t>
            </a:r>
            <a:endParaRPr lang="en-IN" sz="3600" dirty="0">
              <a:solidFill>
                <a:schemeClr val="accent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00000"/>
              </a:lnSpc>
              <a:buNone/>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Font typeface="Wingdings" pitchFamily="2" charset="2"/>
              <a:buChar char="Ø"/>
            </a:pPr>
            <a:endParaRPr lang="en-IN" sz="2400" b="1" dirty="0">
              <a:solidFill>
                <a:schemeClr val="tx1"/>
              </a:solidFill>
              <a:latin typeface="Cambria" pitchFamily="18" charset="0"/>
              <a:ea typeface="Cambria" pitchFamily="18" charset="0"/>
              <a:cs typeface="Times New Roman" panose="02020603050405020304" pitchFamily="18" charset="0"/>
            </a:endParaRPr>
          </a:p>
          <a:p>
            <a:pPr>
              <a:lnSpc>
                <a:spcPct val="100000"/>
              </a:lnSpc>
              <a:buNone/>
            </a:pPr>
            <a:endParaRPr lang="en-US" sz="2400" dirty="0">
              <a:solidFill>
                <a:schemeClr val="tx1"/>
              </a:solidFill>
              <a:latin typeface="Cambria" pitchFamily="18" charset="0"/>
              <a:ea typeface="Cambria" pitchFamily="18" charset="0"/>
              <a:cs typeface="Times New Roman" panose="02020603050405020304" pitchFamily="18" charset="0"/>
            </a:endParaRPr>
          </a:p>
          <a:p>
            <a:pPr>
              <a:lnSpc>
                <a:spcPct val="100000"/>
              </a:lnSpc>
            </a:pPr>
            <a:endParaRPr lang="en-IN" sz="2400" b="1" dirty="0">
              <a:solidFill>
                <a:schemeClr val="tx1"/>
              </a:solidFill>
            </a:endParaRPr>
          </a:p>
        </p:txBody>
      </p:sp>
      <p:sp>
        <p:nvSpPr>
          <p:cNvPr id="4" name="Date Placeholder 3"/>
          <p:cNvSpPr>
            <a:spLocks noGrp="1"/>
          </p:cNvSpPr>
          <p:nvPr>
            <p:ph type="dt" sz="half" idx="10"/>
          </p:nvPr>
        </p:nvSpPr>
        <p:spPr/>
        <p:txBody>
          <a:bodyPr/>
          <a:lstStyle/>
          <a:p>
            <a:pPr>
              <a:defRPr/>
            </a:pPr>
            <a:fld id="{B80FE964-6521-47F6-9D16-DCC47525CDF6}" type="datetime1">
              <a:rPr lang="en-IN" smtClean="0">
                <a:solidFill>
                  <a:schemeClr val="tx1"/>
                </a:solidFill>
              </a:rPr>
              <a:t>18-03-2024</a:t>
            </a:fld>
            <a:endParaRPr lang="en-IN" dirty="0">
              <a:solidFill>
                <a:schemeClr val="tx1"/>
              </a:solidFill>
            </a:endParaRPr>
          </a:p>
        </p:txBody>
      </p:sp>
      <p:sp>
        <p:nvSpPr>
          <p:cNvPr id="6" name="Slide Number Placeholder 5"/>
          <p:cNvSpPr>
            <a:spLocks noGrp="1"/>
          </p:cNvSpPr>
          <p:nvPr>
            <p:ph type="sldNum" sz="quarter" idx="12"/>
          </p:nvPr>
        </p:nvSpPr>
        <p:spPr/>
        <p:txBody>
          <a:bodyPr/>
          <a:lstStyle/>
          <a:p>
            <a:fld id="{8BCD2158-B243-42CF-A9DF-D95D12CBFF80}" type="slidenum">
              <a:rPr lang="en-IN" altLang="en-US" smtClean="0">
                <a:solidFill>
                  <a:schemeClr val="tx1"/>
                </a:solidFill>
              </a:rPr>
              <a:pPr/>
              <a:t>101</a:t>
            </a:fld>
            <a:endParaRPr lang="en-IN" altLang="en-US" dirty="0">
              <a:solidFill>
                <a:schemeClr val="tx1"/>
              </a:solidFill>
            </a:endParaRPr>
          </a:p>
        </p:txBody>
      </p:sp>
      <p:graphicFrame>
        <p:nvGraphicFramePr>
          <p:cNvPr id="7" name="Table 6"/>
          <p:cNvGraphicFramePr>
            <a:graphicFrameLocks noGrp="1"/>
          </p:cNvGraphicFramePr>
          <p:nvPr/>
        </p:nvGraphicFramePr>
        <p:xfrm>
          <a:off x="1136073" y="1661772"/>
          <a:ext cx="9864436" cy="4154366"/>
        </p:xfrm>
        <a:graphic>
          <a:graphicData uri="http://schemas.openxmlformats.org/drawingml/2006/table">
            <a:tbl>
              <a:tblPr firstRow="1" bandRow="1">
                <a:tableStyleId>{5C22544A-7EE6-4342-B048-85BDC9FD1C3A}</a:tableStyleId>
              </a:tblPr>
              <a:tblGrid>
                <a:gridCol w="9864436">
                  <a:extLst>
                    <a:ext uri="{9D8B030D-6E8A-4147-A177-3AD203B41FA5}">
                      <a16:colId xmlns:a16="http://schemas.microsoft.com/office/drawing/2014/main" val="20000"/>
                    </a:ext>
                  </a:extLst>
                </a:gridCol>
              </a:tblGrid>
              <a:tr h="679646">
                <a:tc>
                  <a:txBody>
                    <a:bodyPr/>
                    <a:lstStyle/>
                    <a:p>
                      <a:r>
                        <a:rPr lang="en-US" sz="2400" b="1" kern="1200" dirty="0">
                          <a:solidFill>
                            <a:srgbClr val="FF0000"/>
                          </a:solidFill>
                          <a:latin typeface="Times New Roman" pitchFamily="18" charset="0"/>
                          <a:ea typeface="+mn-ea"/>
                          <a:cs typeface="Times New Roman" pitchFamily="18" charset="0"/>
                        </a:rPr>
                        <a:t>UNIT II : DATABASE</a:t>
                      </a:r>
                      <a:r>
                        <a:rPr lang="en-US" sz="2400" b="1" kern="1200" baseline="0" dirty="0">
                          <a:solidFill>
                            <a:srgbClr val="FF0000"/>
                          </a:solidFill>
                          <a:latin typeface="Times New Roman" pitchFamily="18" charset="0"/>
                          <a:ea typeface="+mn-ea"/>
                          <a:cs typeface="Times New Roman" pitchFamily="18" charset="0"/>
                        </a:rPr>
                        <a:t> DESIGN                                                                   11</a:t>
                      </a:r>
                      <a:endParaRPr lang="en-IN" sz="2400" dirty="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05722">
                <a:tc>
                  <a:txBody>
                    <a:bodyPr/>
                    <a:lstStyle/>
                    <a:p>
                      <a:pPr algn="just">
                        <a:lnSpc>
                          <a:spcPct val="150000"/>
                        </a:lnSpc>
                      </a:pPr>
                      <a:r>
                        <a:rPr lang="en-US" sz="2400" kern="1200" dirty="0">
                          <a:solidFill>
                            <a:schemeClr val="tx1"/>
                          </a:solidFill>
                          <a:latin typeface="Times New Roman" pitchFamily="18" charset="0"/>
                          <a:ea typeface="+mn-ea"/>
                          <a:cs typeface="Times New Roman" pitchFamily="18" charset="0"/>
                        </a:rPr>
                        <a:t>Entity-Relationship Model – ER Diagrams – Functional Dependencies – Non-Loss Decomposition Functional Dependencies – First Normal Form – Second Normal Form – Third Normal Form – Dependency Preservation – Boyce/</a:t>
                      </a:r>
                      <a:r>
                        <a:rPr lang="en-US" sz="2400" kern="1200" dirty="0" err="1">
                          <a:solidFill>
                            <a:schemeClr val="tx1"/>
                          </a:solidFill>
                          <a:latin typeface="Times New Roman" pitchFamily="18" charset="0"/>
                          <a:ea typeface="+mn-ea"/>
                          <a:cs typeface="Times New Roman" pitchFamily="18" charset="0"/>
                        </a:rPr>
                        <a:t>Codd</a:t>
                      </a:r>
                      <a:r>
                        <a:rPr lang="en-US" sz="2400" kern="1200" dirty="0">
                          <a:solidFill>
                            <a:schemeClr val="tx1"/>
                          </a:solidFill>
                          <a:latin typeface="Times New Roman" pitchFamily="18" charset="0"/>
                          <a:ea typeface="+mn-ea"/>
                          <a:cs typeface="Times New Roman" pitchFamily="18" charset="0"/>
                        </a:rPr>
                        <a:t> Normal Form</a:t>
                      </a:r>
                      <a:r>
                        <a:rPr lang="en-US" sz="2400" kern="1200" dirty="0">
                          <a:solidFill>
                            <a:srgbClr val="FF0000"/>
                          </a:solidFill>
                          <a:latin typeface="Times New Roman" pitchFamily="18" charset="0"/>
                          <a:ea typeface="+mn-ea"/>
                          <a:cs typeface="Times New Roman" pitchFamily="18" charset="0"/>
                        </a:rPr>
                        <a:t> </a:t>
                      </a:r>
                      <a:r>
                        <a:rPr lang="en-US" sz="2400" kern="1200" dirty="0">
                          <a:solidFill>
                            <a:schemeClr val="tx1"/>
                          </a:solidFill>
                          <a:latin typeface="Times New Roman" pitchFamily="18" charset="0"/>
                          <a:ea typeface="+mn-ea"/>
                          <a:cs typeface="Times New Roman" pitchFamily="18" charset="0"/>
                        </a:rPr>
                        <a:t>–</a:t>
                      </a:r>
                      <a:r>
                        <a:rPr lang="en-US" sz="2400" kern="1200" dirty="0">
                          <a:solidFill>
                            <a:srgbClr val="FF0000"/>
                          </a:solidFill>
                          <a:latin typeface="Times New Roman" pitchFamily="18" charset="0"/>
                          <a:ea typeface="+mn-ea"/>
                          <a:cs typeface="Times New Roman" pitchFamily="18" charset="0"/>
                        </a:rPr>
                        <a:t> Multi-Valued Dependencies and Fourth Normal Form – Join Dependencies and Fifth Normal Form.</a:t>
                      </a:r>
                      <a:endParaRPr lang="en-IN" sz="2400" kern="1200" dirty="0">
                        <a:solidFill>
                          <a:srgbClr val="FF0000"/>
                        </a:solidFill>
                        <a:latin typeface="Times New Roman" pitchFamily="18" charset="0"/>
                        <a:ea typeface="+mn-ea"/>
                        <a:cs typeface="Times New Roman" pitchFamily="18" charset="0"/>
                      </a:endParaRPr>
                    </a:p>
                    <a:p>
                      <a:pPr fontAlgn="base"/>
                      <a:r>
                        <a:rPr lang="en-US" sz="1800" b="1" kern="1200" dirty="0">
                          <a:solidFill>
                            <a:schemeClr val="tx1"/>
                          </a:solidFill>
                          <a:latin typeface="+mn-lt"/>
                          <a:ea typeface="+mn-ea"/>
                          <a:cs typeface="+mn-cs"/>
                        </a:rPr>
                        <a:t> </a:t>
                      </a:r>
                      <a:endParaRPr lang="en-IN" sz="1800" kern="1200" dirty="0">
                        <a:solidFill>
                          <a:schemeClr val="tx1"/>
                        </a:solidFill>
                        <a:latin typeface="+mn-lt"/>
                        <a:ea typeface="+mn-ea"/>
                        <a:cs typeface="+mn-cs"/>
                      </a:endParaRPr>
                    </a:p>
                    <a:p>
                      <a:endParaRPr lang="en-IN" sz="2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761251-015D-49E4-AE3F-74AF797F6FA4}"/>
              </a:ext>
            </a:extLst>
          </p:cNvPr>
          <p:cNvSpPr txBox="1"/>
          <p:nvPr/>
        </p:nvSpPr>
        <p:spPr>
          <a:xfrm>
            <a:off x="2276703" y="2660073"/>
            <a:ext cx="7304437" cy="2123658"/>
          </a:xfrm>
          <a:prstGeom prst="rect">
            <a:avLst/>
          </a:prstGeom>
          <a:noFill/>
        </p:spPr>
        <p:txBody>
          <a:bodyPr wrap="none" rtlCol="0">
            <a:spAutoFit/>
          </a:bodyPr>
          <a:lstStyle/>
          <a:p>
            <a:pPr algn="ctr"/>
            <a:r>
              <a:rPr lang="en-GB" sz="6600" dirty="0"/>
              <a:t>Fourth Normal Form</a:t>
            </a:r>
          </a:p>
          <a:p>
            <a:pPr algn="ctr"/>
            <a:r>
              <a:rPr lang="en-GB" sz="6600" dirty="0"/>
              <a:t>4NF</a:t>
            </a:r>
          </a:p>
        </p:txBody>
      </p:sp>
      <p:sp>
        <p:nvSpPr>
          <p:cNvPr id="3" name="Date Placeholder 2">
            <a:extLst>
              <a:ext uri="{FF2B5EF4-FFF2-40B4-BE49-F238E27FC236}">
                <a16:creationId xmlns:a16="http://schemas.microsoft.com/office/drawing/2014/main" id="{4552F57A-4B15-ACA9-B942-9349AAB317F2}"/>
              </a:ext>
            </a:extLst>
          </p:cNvPr>
          <p:cNvSpPr>
            <a:spLocks noGrp="1"/>
          </p:cNvSpPr>
          <p:nvPr>
            <p:ph type="dt" sz="half" idx="10"/>
          </p:nvPr>
        </p:nvSpPr>
        <p:spPr/>
        <p:txBody>
          <a:bodyPr/>
          <a:lstStyle/>
          <a:p>
            <a:fld id="{04227CDD-F51A-4439-ABB2-B365457DDD79}" type="datetime1">
              <a:rPr lang="en-IN" smtClean="0"/>
              <a:t>18-03-2024</a:t>
            </a:fld>
            <a:endParaRPr lang="en-IN"/>
          </a:p>
        </p:txBody>
      </p:sp>
      <p:sp>
        <p:nvSpPr>
          <p:cNvPr id="5" name="Slide Number Placeholder 4">
            <a:extLst>
              <a:ext uri="{FF2B5EF4-FFF2-40B4-BE49-F238E27FC236}">
                <a16:creationId xmlns:a16="http://schemas.microsoft.com/office/drawing/2014/main" id="{A42041A1-56E1-DF87-578C-721BE29DE8B5}"/>
              </a:ext>
            </a:extLst>
          </p:cNvPr>
          <p:cNvSpPr>
            <a:spLocks noGrp="1"/>
          </p:cNvSpPr>
          <p:nvPr>
            <p:ph type="sldNum" sz="quarter" idx="12"/>
          </p:nvPr>
        </p:nvSpPr>
        <p:spPr/>
        <p:txBody>
          <a:bodyPr/>
          <a:lstStyle/>
          <a:p>
            <a:fld id="{E40ACE51-2A07-47A0-928F-9E7C07ADCF05}" type="slidenum">
              <a:rPr lang="en-IN" smtClean="0"/>
              <a:pPr/>
              <a:t>102</a:t>
            </a:fld>
            <a:endParaRPr lang="en-IN"/>
          </a:p>
        </p:txBody>
      </p:sp>
    </p:spTree>
    <p:extLst>
      <p:ext uri="{BB962C8B-B14F-4D97-AF65-F5344CB8AC3E}">
        <p14:creationId xmlns:p14="http://schemas.microsoft.com/office/powerpoint/2010/main" val="10478546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0208EB8-D1C9-4425-AFB1-5945C15B0C2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103</a:t>
            </a:fld>
            <a:endParaRPr lang="en-IN"/>
          </a:p>
        </p:txBody>
      </p:sp>
      <p:sp>
        <p:nvSpPr>
          <p:cNvPr id="7" name="Oval 6">
            <a:extLst>
              <a:ext uri="{FF2B5EF4-FFF2-40B4-BE49-F238E27FC236}">
                <a16:creationId xmlns:a16="http://schemas.microsoft.com/office/drawing/2014/main" id="{2A2D3A1F-C713-4EBC-B436-9D1F0FC9A3B3}"/>
              </a:ext>
            </a:extLst>
          </p:cNvPr>
          <p:cNvSpPr/>
          <p:nvPr/>
        </p:nvSpPr>
        <p:spPr>
          <a:xfrm>
            <a:off x="1537855" y="2304473"/>
            <a:ext cx="2216727" cy="7989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2 Rules</a:t>
            </a:r>
          </a:p>
        </p:txBody>
      </p:sp>
      <p:sp>
        <p:nvSpPr>
          <p:cNvPr id="8" name="TextBox 7">
            <a:extLst>
              <a:ext uri="{FF2B5EF4-FFF2-40B4-BE49-F238E27FC236}">
                <a16:creationId xmlns:a16="http://schemas.microsoft.com/office/drawing/2014/main" id="{EB3FD9FF-20FA-4825-BFC6-1B4756B48345}"/>
              </a:ext>
            </a:extLst>
          </p:cNvPr>
          <p:cNvSpPr txBox="1"/>
          <p:nvPr/>
        </p:nvSpPr>
        <p:spPr>
          <a:xfrm>
            <a:off x="4221018" y="2309305"/>
            <a:ext cx="6096000" cy="2677656"/>
          </a:xfrm>
          <a:prstGeom prst="rect">
            <a:avLst/>
          </a:prstGeom>
          <a:noFill/>
        </p:spPr>
        <p:txBody>
          <a:bodyPr wrap="square">
            <a:spAutoFit/>
          </a:bodyPr>
          <a:lstStyle/>
          <a:p>
            <a:pPr marL="342900" indent="-342900" algn="just">
              <a:lnSpc>
                <a:spcPct val="150000"/>
              </a:lnSpc>
              <a:buFont typeface="+mj-lt"/>
              <a:buAutoNum type="arabicPeriod"/>
            </a:pPr>
            <a:r>
              <a:rPr lang="en-GB" sz="2800" dirty="0">
                <a:latin typeface="Times New Roman" pitchFamily="18" charset="0"/>
                <a:cs typeface="Times New Roman" pitchFamily="18" charset="0"/>
              </a:rPr>
              <a:t>It should be in the Boyce-Codd Normal Form.</a:t>
            </a:r>
          </a:p>
          <a:p>
            <a:pPr marL="342900" indent="-342900" algn="just">
              <a:lnSpc>
                <a:spcPct val="150000"/>
              </a:lnSpc>
              <a:buFont typeface="+mj-lt"/>
              <a:buAutoNum type="arabicPeriod"/>
            </a:pPr>
            <a:r>
              <a:rPr lang="en-GB" sz="2800" dirty="0">
                <a:latin typeface="Times New Roman" pitchFamily="18" charset="0"/>
                <a:cs typeface="Times New Roman" pitchFamily="18" charset="0"/>
              </a:rPr>
              <a:t>The table should not have any Multi-valued Dependency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95AB023C-C223-4115-8B9B-9D7C653B366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104</a:t>
            </a:fld>
            <a:endParaRPr lang="en-IN"/>
          </a:p>
        </p:txBody>
      </p:sp>
      <p:pic>
        <p:nvPicPr>
          <p:cNvPr id="7" name="Picture 6">
            <a:extLst>
              <a:ext uri="{FF2B5EF4-FFF2-40B4-BE49-F238E27FC236}">
                <a16:creationId xmlns:a16="http://schemas.microsoft.com/office/drawing/2014/main" id="{1735BC46-EDF1-4D4E-9A5E-AAB4C6CF4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818" y="3519055"/>
            <a:ext cx="2576176" cy="1932132"/>
          </a:xfrm>
          <a:prstGeom prst="rect">
            <a:avLst/>
          </a:prstGeom>
        </p:spPr>
      </p:pic>
      <p:sp>
        <p:nvSpPr>
          <p:cNvPr id="8" name="Thought Bubble: Cloud 3">
            <a:extLst>
              <a:ext uri="{FF2B5EF4-FFF2-40B4-BE49-F238E27FC236}">
                <a16:creationId xmlns:a16="http://schemas.microsoft.com/office/drawing/2014/main" id="{7BF880F6-1980-4D27-9470-FB33DFA6A4DB}"/>
              </a:ext>
            </a:extLst>
          </p:cNvPr>
          <p:cNvSpPr/>
          <p:nvPr/>
        </p:nvSpPr>
        <p:spPr>
          <a:xfrm>
            <a:off x="6825672" y="1274618"/>
            <a:ext cx="3437443" cy="2336800"/>
          </a:xfrm>
          <a:prstGeom prst="cloudCallout">
            <a:avLst>
              <a:gd name="adj1" fmla="val -98307"/>
              <a:gd name="adj2" fmla="val 7198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 is Multi-Valued Dependency</a:t>
            </a:r>
          </a:p>
        </p:txBody>
      </p:sp>
      <p:sp>
        <p:nvSpPr>
          <p:cNvPr id="9" name="Speech Bubble: Rectangle with Corners Rounded 4">
            <a:extLst>
              <a:ext uri="{FF2B5EF4-FFF2-40B4-BE49-F238E27FC236}">
                <a16:creationId xmlns:a16="http://schemas.microsoft.com/office/drawing/2014/main" id="{1E9BEAC7-3133-4530-9E84-2880AE2525B1}"/>
              </a:ext>
            </a:extLst>
          </p:cNvPr>
          <p:cNvSpPr/>
          <p:nvPr/>
        </p:nvSpPr>
        <p:spPr>
          <a:xfrm>
            <a:off x="1586345" y="1925781"/>
            <a:ext cx="1221510" cy="1034473"/>
          </a:xfrm>
          <a:prstGeom prst="wedgeRoundRectCallout">
            <a:avLst>
              <a:gd name="adj1" fmla="val 51097"/>
              <a:gd name="adj2" fmla="val 98214"/>
              <a:gd name="adj3" fmla="val 16667"/>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I’m 4NF</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a:xfrm>
            <a:off x="5254388" y="1563757"/>
            <a:ext cx="5901292" cy="4305337"/>
          </a:xfrm>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For single value of A more than one value of B exist in a table. </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Also for a table to have multi – valued dependency it should have atleast </a:t>
            </a:r>
            <a:r>
              <a:rPr lang="en-IN" sz="2400" b="1" dirty="0">
                <a:solidFill>
                  <a:srgbClr val="FF0000"/>
                </a:solidFill>
                <a:latin typeface="Times New Roman" pitchFamily="18" charset="0"/>
                <a:cs typeface="Times New Roman" pitchFamily="18" charset="0"/>
              </a:rPr>
              <a:t>three columns.</a:t>
            </a:r>
          </a:p>
          <a:p>
            <a:pPr>
              <a:lnSpc>
                <a:spcPct val="150000"/>
              </a:lnSpc>
              <a:buFont typeface="Wingdings" pitchFamily="2" charset="2"/>
              <a:buChar char="v"/>
            </a:pPr>
            <a:endParaRPr lang="en-IN" sz="2400" dirty="0">
              <a:solidFill>
                <a:schemeClr val="tx1"/>
              </a:solidFill>
            </a:endParaRPr>
          </a:p>
          <a:p>
            <a:pPr>
              <a:lnSpc>
                <a:spcPct val="150000"/>
              </a:lnSpc>
              <a:buFont typeface="Wingdings" pitchFamily="2" charset="2"/>
              <a:buChar char="v"/>
            </a:pPr>
            <a:endParaRPr lang="en-IN" sz="2400" dirty="0">
              <a:solidFill>
                <a:schemeClr val="tx1"/>
              </a:solidFill>
            </a:endParaRPr>
          </a:p>
        </p:txBody>
      </p:sp>
      <p:sp>
        <p:nvSpPr>
          <p:cNvPr id="4" name="Date Placeholder 3"/>
          <p:cNvSpPr>
            <a:spLocks noGrp="1"/>
          </p:cNvSpPr>
          <p:nvPr>
            <p:ph type="dt" sz="half" idx="10"/>
          </p:nvPr>
        </p:nvSpPr>
        <p:spPr/>
        <p:txBody>
          <a:bodyPr/>
          <a:lstStyle/>
          <a:p>
            <a:fld id="{9625CEBB-D325-4C09-9989-0F1F31494EC0}" type="datetime1">
              <a:rPr lang="en-IN" smtClean="0"/>
              <a:t>18-03-2024</a:t>
            </a:fld>
            <a:endParaRPr lang="en-IN" dirty="0"/>
          </a:p>
        </p:txBody>
      </p:sp>
      <p:sp>
        <p:nvSpPr>
          <p:cNvPr id="6" name="Slide Number Placeholder 5"/>
          <p:cNvSpPr>
            <a:spLocks noGrp="1"/>
          </p:cNvSpPr>
          <p:nvPr>
            <p:ph type="sldNum" sz="quarter" idx="12"/>
          </p:nvPr>
        </p:nvSpPr>
        <p:spPr/>
        <p:txBody>
          <a:bodyPr/>
          <a:lstStyle/>
          <a:p>
            <a:fld id="{E40ACE51-2A07-47A0-928F-9E7C07ADCF05}" type="slidenum">
              <a:rPr lang="en-IN" smtClean="0"/>
              <a:pPr/>
              <a:t>105</a:t>
            </a:fld>
            <a:endParaRPr lang="en-IN"/>
          </a:p>
        </p:txBody>
      </p:sp>
      <p:pic>
        <p:nvPicPr>
          <p:cNvPr id="31746" name="Picture 2"/>
          <p:cNvPicPr>
            <a:picLocks noChangeAspect="1" noChangeArrowheads="1"/>
          </p:cNvPicPr>
          <p:nvPr/>
        </p:nvPicPr>
        <p:blipFill>
          <a:blip r:embed="rId2"/>
          <a:srcRect/>
          <a:stretch>
            <a:fillRect/>
          </a:stretch>
        </p:blipFill>
        <p:spPr bwMode="auto">
          <a:xfrm>
            <a:off x="1184938" y="1523219"/>
            <a:ext cx="3673665" cy="2339097"/>
          </a:xfrm>
          <a:prstGeom prst="rect">
            <a:avLst/>
          </a:prstGeom>
          <a:noFill/>
          <a:ln w="9525">
            <a:noFill/>
            <a:miter lim="800000"/>
            <a:headEnd/>
            <a:tailEnd/>
          </a:ln>
          <a:effectLst/>
        </p:spPr>
      </p:pic>
      <p:pic>
        <p:nvPicPr>
          <p:cNvPr id="31748" name="Picture 4"/>
          <p:cNvPicPr>
            <a:picLocks noChangeAspect="1" noChangeArrowheads="1"/>
          </p:cNvPicPr>
          <p:nvPr/>
        </p:nvPicPr>
        <p:blipFill>
          <a:blip r:embed="rId3"/>
          <a:srcRect/>
          <a:stretch>
            <a:fillRect/>
          </a:stretch>
        </p:blipFill>
        <p:spPr bwMode="auto">
          <a:xfrm>
            <a:off x="1167452" y="3916410"/>
            <a:ext cx="3691151" cy="2409825"/>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a:xfrm>
            <a:off x="6018662" y="1986837"/>
            <a:ext cx="5164313" cy="4305337"/>
          </a:xfrm>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If we have only two columns we can simple distribute the multi-valued data in multiple rows and there is no need for decomposing the table.</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6A5C979-E005-4EB8-B904-3189879C8A87}" type="datetime1">
              <a:rPr lang="en-IN" smtClean="0"/>
              <a:t>18-03-2024</a:t>
            </a:fld>
            <a:endParaRPr lang="en-IN" dirty="0"/>
          </a:p>
        </p:txBody>
      </p:sp>
      <p:sp>
        <p:nvSpPr>
          <p:cNvPr id="6" name="Slide Number Placeholder 5"/>
          <p:cNvSpPr>
            <a:spLocks noGrp="1"/>
          </p:cNvSpPr>
          <p:nvPr>
            <p:ph type="sldNum" sz="quarter" idx="12"/>
          </p:nvPr>
        </p:nvSpPr>
        <p:spPr/>
        <p:txBody>
          <a:bodyPr/>
          <a:lstStyle/>
          <a:p>
            <a:fld id="{E40ACE51-2A07-47A0-928F-9E7C07ADCF05}" type="slidenum">
              <a:rPr lang="en-IN" smtClean="0"/>
              <a:pPr/>
              <a:t>106</a:t>
            </a:fld>
            <a:endParaRPr lang="en-IN"/>
          </a:p>
        </p:txBody>
      </p:sp>
      <p:pic>
        <p:nvPicPr>
          <p:cNvPr id="32770" name="Picture 2"/>
          <p:cNvPicPr>
            <a:picLocks noChangeAspect="1" noChangeArrowheads="1"/>
          </p:cNvPicPr>
          <p:nvPr/>
        </p:nvPicPr>
        <p:blipFill>
          <a:blip r:embed="rId2"/>
          <a:srcRect/>
          <a:stretch>
            <a:fillRect/>
          </a:stretch>
        </p:blipFill>
        <p:spPr bwMode="auto">
          <a:xfrm>
            <a:off x="1085565" y="1757007"/>
            <a:ext cx="4305301" cy="356235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4506088A-B39F-41D2-BA70-CAE9F437E163}" type="datetime1">
              <a:rPr lang="en-IN" smtClean="0"/>
              <a:t>18-03-2024</a:t>
            </a:fld>
            <a:endParaRPr lang="en-IN" dirty="0"/>
          </a:p>
        </p:txBody>
      </p:sp>
      <p:sp>
        <p:nvSpPr>
          <p:cNvPr id="6" name="Slide Number Placeholder 5"/>
          <p:cNvSpPr>
            <a:spLocks noGrp="1"/>
          </p:cNvSpPr>
          <p:nvPr>
            <p:ph type="sldNum" sz="quarter" idx="12"/>
          </p:nvPr>
        </p:nvSpPr>
        <p:spPr/>
        <p:txBody>
          <a:bodyPr/>
          <a:lstStyle/>
          <a:p>
            <a:fld id="{E40ACE51-2A07-47A0-928F-9E7C07ADCF05}" type="slidenum">
              <a:rPr lang="en-IN" smtClean="0"/>
              <a:pPr/>
              <a:t>107</a:t>
            </a:fld>
            <a:endParaRPr lang="en-IN"/>
          </a:p>
        </p:txBody>
      </p:sp>
      <p:pic>
        <p:nvPicPr>
          <p:cNvPr id="33794" name="Picture 2"/>
          <p:cNvPicPr>
            <a:picLocks noChangeAspect="1" noChangeArrowheads="1"/>
          </p:cNvPicPr>
          <p:nvPr/>
        </p:nvPicPr>
        <p:blipFill>
          <a:blip r:embed="rId2"/>
          <a:srcRect/>
          <a:stretch>
            <a:fillRect/>
          </a:stretch>
        </p:blipFill>
        <p:spPr bwMode="auto">
          <a:xfrm>
            <a:off x="777069" y="1727934"/>
            <a:ext cx="4654740" cy="3744817"/>
          </a:xfrm>
          <a:prstGeom prst="rect">
            <a:avLst/>
          </a:prstGeom>
          <a:noFill/>
          <a:ln w="9525">
            <a:noFill/>
            <a:miter lim="800000"/>
            <a:headEnd/>
            <a:tailEnd/>
          </a:ln>
          <a:effectLst/>
        </p:spPr>
      </p:pic>
      <p:pic>
        <p:nvPicPr>
          <p:cNvPr id="33795" name="Picture 3"/>
          <p:cNvPicPr>
            <a:picLocks noGrp="1" noChangeAspect="1" noChangeArrowheads="1"/>
          </p:cNvPicPr>
          <p:nvPr>
            <p:ph idx="1"/>
          </p:nvPr>
        </p:nvPicPr>
        <p:blipFill>
          <a:blip r:embed="rId3"/>
          <a:srcRect/>
          <a:stretch>
            <a:fillRect/>
          </a:stretch>
        </p:blipFill>
        <p:spPr bwMode="auto">
          <a:xfrm>
            <a:off x="5786509" y="1721713"/>
            <a:ext cx="5164138" cy="3723744"/>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996075F4-7563-4803-BC65-A42BACE97E9F}" type="datetime1">
              <a:rPr lang="en-IN" smtClean="0"/>
              <a:t>18-03-2024</a:t>
            </a:fld>
            <a:endParaRPr lang="en-IN" dirty="0"/>
          </a:p>
        </p:txBody>
      </p:sp>
      <p:sp>
        <p:nvSpPr>
          <p:cNvPr id="6" name="Slide Number Placeholder 5"/>
          <p:cNvSpPr>
            <a:spLocks noGrp="1"/>
          </p:cNvSpPr>
          <p:nvPr>
            <p:ph type="sldNum" sz="quarter" idx="12"/>
          </p:nvPr>
        </p:nvSpPr>
        <p:spPr/>
        <p:txBody>
          <a:bodyPr/>
          <a:lstStyle/>
          <a:p>
            <a:fld id="{E40ACE51-2A07-47A0-928F-9E7C07ADCF05}" type="slidenum">
              <a:rPr lang="en-IN" smtClean="0"/>
              <a:pPr/>
              <a:t>108</a:t>
            </a:fld>
            <a:endParaRPr lang="en-IN"/>
          </a:p>
        </p:txBody>
      </p:sp>
      <p:sp>
        <p:nvSpPr>
          <p:cNvPr id="8" name="Content Placeholder 7"/>
          <p:cNvSpPr>
            <a:spLocks noGrp="1"/>
          </p:cNvSpPr>
          <p:nvPr>
            <p:ph idx="1"/>
          </p:nvPr>
        </p:nvSpPr>
        <p:spPr>
          <a:xfrm>
            <a:off x="5377218" y="2552664"/>
            <a:ext cx="5792109" cy="1746382"/>
          </a:xfrm>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Also in a table multi-valued dependency can exist for more than one columns.</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srcRect/>
          <a:stretch>
            <a:fillRect/>
          </a:stretch>
        </p:blipFill>
        <p:spPr bwMode="auto">
          <a:xfrm>
            <a:off x="1257300" y="1796387"/>
            <a:ext cx="3724133" cy="34290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0D1F2AA8-0083-44B8-82F0-8384EBC1ECEE}" type="datetime1">
              <a:rPr lang="en-IN" smtClean="0"/>
              <a:t>18-03-2024</a:t>
            </a:fld>
            <a:endParaRPr lang="en-IN" dirty="0"/>
          </a:p>
        </p:txBody>
      </p:sp>
      <p:sp>
        <p:nvSpPr>
          <p:cNvPr id="6" name="Slide Number Placeholder 5"/>
          <p:cNvSpPr>
            <a:spLocks noGrp="1"/>
          </p:cNvSpPr>
          <p:nvPr>
            <p:ph type="sldNum" sz="quarter" idx="12"/>
          </p:nvPr>
        </p:nvSpPr>
        <p:spPr/>
        <p:txBody>
          <a:bodyPr/>
          <a:lstStyle/>
          <a:p>
            <a:fld id="{E40ACE51-2A07-47A0-928F-9E7C07ADCF05}" type="slidenum">
              <a:rPr lang="en-IN" smtClean="0"/>
              <a:pPr/>
              <a:t>109</a:t>
            </a:fld>
            <a:endParaRPr lang="en-IN"/>
          </a:p>
        </p:txBody>
      </p:sp>
      <p:sp>
        <p:nvSpPr>
          <p:cNvPr id="8" name="Content Placeholder 7"/>
          <p:cNvSpPr>
            <a:spLocks noGrp="1"/>
          </p:cNvSpPr>
          <p:nvPr>
            <p:ph idx="1"/>
          </p:nvPr>
        </p:nvSpPr>
        <p:spPr>
          <a:xfrm>
            <a:off x="5377218" y="2552664"/>
            <a:ext cx="5792109" cy="1746382"/>
          </a:xfrm>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Also in a table multi-valued dependency can exist for more than one columns.</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pic>
        <p:nvPicPr>
          <p:cNvPr id="34818" name="Picture 2"/>
          <p:cNvPicPr>
            <a:picLocks noChangeAspect="1" noChangeArrowheads="1"/>
          </p:cNvPicPr>
          <p:nvPr/>
        </p:nvPicPr>
        <p:blipFill>
          <a:blip r:embed="rId2"/>
          <a:srcRect/>
          <a:stretch>
            <a:fillRect/>
          </a:stretch>
        </p:blipFill>
        <p:spPr bwMode="auto">
          <a:xfrm>
            <a:off x="1257300" y="1796387"/>
            <a:ext cx="3724133" cy="3429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Insertion Anamoly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9ABC834B-AFB0-4D3E-A36C-3831AE81A51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a:t>
            </a:fld>
            <a:endParaRPr lang="en-IN"/>
          </a:p>
        </p:txBody>
      </p:sp>
      <p:pic>
        <p:nvPicPr>
          <p:cNvPr id="7" name="Picture 6">
            <a:extLst>
              <a:ext uri="{FF2B5EF4-FFF2-40B4-BE49-F238E27FC236}">
                <a16:creationId xmlns:a16="http://schemas.microsoft.com/office/drawing/2014/main" id="{44D278B6-D75A-4425-A7C8-245D386940CB}"/>
              </a:ext>
            </a:extLst>
          </p:cNvPr>
          <p:cNvPicPr>
            <a:picLocks noChangeAspect="1"/>
          </p:cNvPicPr>
          <p:nvPr/>
        </p:nvPicPr>
        <p:blipFill rotWithShape="1">
          <a:blip r:embed="rId2"/>
          <a:srcRect l="1399" r="1515" b="3048"/>
          <a:stretch/>
        </p:blipFill>
        <p:spPr>
          <a:xfrm>
            <a:off x="923636" y="1620982"/>
            <a:ext cx="7620000" cy="4530436"/>
          </a:xfrm>
          <a:prstGeom prst="rect">
            <a:avLst/>
          </a:prstGeom>
        </p:spPr>
      </p:pic>
      <p:sp>
        <p:nvSpPr>
          <p:cNvPr id="8" name="TextBox 7">
            <a:extLst>
              <a:ext uri="{FF2B5EF4-FFF2-40B4-BE49-F238E27FC236}">
                <a16:creationId xmlns:a16="http://schemas.microsoft.com/office/drawing/2014/main" id="{15FDD477-79CD-44ED-A083-FF452CCD49C0}"/>
              </a:ext>
            </a:extLst>
          </p:cNvPr>
          <p:cNvSpPr txBox="1"/>
          <p:nvPr/>
        </p:nvSpPr>
        <p:spPr>
          <a:xfrm>
            <a:off x="8866910" y="2877366"/>
            <a:ext cx="2530096" cy="1569660"/>
          </a:xfrm>
          <a:prstGeom prst="rect">
            <a:avLst/>
          </a:prstGeom>
          <a:noFill/>
          <a:ln w="38100">
            <a:solidFill>
              <a:srgbClr val="AF219E"/>
            </a:solidFill>
          </a:ln>
        </p:spPr>
        <p:txBody>
          <a:bodyPr wrap="square" rtlCol="0">
            <a:spAutoFit/>
          </a:bodyPr>
          <a:lstStyle/>
          <a:p>
            <a:pPr algn="just"/>
            <a:r>
              <a:rPr lang="en-GB" sz="2400" dirty="0">
                <a:latin typeface="Times New Roman" pitchFamily="18" charset="0"/>
                <a:cs typeface="Times New Roman" pitchFamily="18" charset="0"/>
              </a:rPr>
              <a:t>Inserting a row in this table makes to insert redundant data for every row</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81D29BB2-90CB-49C1-AD5B-A039605B0DC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110</a:t>
            </a:fld>
            <a:endParaRPr lang="en-IN"/>
          </a:p>
        </p:txBody>
      </p:sp>
      <p:pic>
        <p:nvPicPr>
          <p:cNvPr id="7" name="Content Placeholder 6">
            <a:extLst>
              <a:ext uri="{FF2B5EF4-FFF2-40B4-BE49-F238E27FC236}">
                <a16:creationId xmlns:a16="http://schemas.microsoft.com/office/drawing/2014/main" id="{7B7E3EF2-E5F3-40EC-97D5-5742A7DA403E}"/>
              </a:ext>
            </a:extLst>
          </p:cNvPr>
          <p:cNvPicPr>
            <a:picLocks noGrp="1" noChangeAspect="1"/>
          </p:cNvPicPr>
          <p:nvPr>
            <p:ph idx="1"/>
          </p:nvPr>
        </p:nvPicPr>
        <p:blipFill>
          <a:blip r:embed="rId2"/>
          <a:stretch>
            <a:fillRect/>
          </a:stretch>
        </p:blipFill>
        <p:spPr>
          <a:xfrm>
            <a:off x="1132149" y="1625956"/>
            <a:ext cx="5500664" cy="3962400"/>
          </a:xfrm>
          <a:prstGeom prst="rect">
            <a:avLst/>
          </a:prstGeom>
        </p:spPr>
      </p:pic>
      <p:sp>
        <p:nvSpPr>
          <p:cNvPr id="8" name="TextBox 7"/>
          <p:cNvSpPr txBox="1"/>
          <p:nvPr/>
        </p:nvSpPr>
        <p:spPr>
          <a:xfrm>
            <a:off x="6919415" y="2265529"/>
            <a:ext cx="4544704" cy="1687963"/>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One student has opted for two subjects and has two hobbies.</a:t>
            </a:r>
          </a:p>
          <a:p>
            <a:pPr algn="just">
              <a:lnSpc>
                <a:spcPct val="150000"/>
              </a:lnSpc>
              <a:buFont typeface="Wingdings" pitchFamily="2" charset="2"/>
              <a:buChar char="v"/>
            </a:pPr>
            <a:endParaRPr lang="en-IN" sz="2400" dirty="0">
              <a:latin typeface="Times New Roman" pitchFamily="18" charset="0"/>
              <a:cs typeface="Times New Roman"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F9D2F54D-79C5-47D1-B735-08427B76642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111</a:t>
            </a:fld>
            <a:endParaRPr lang="en-IN"/>
          </a:p>
        </p:txBody>
      </p:sp>
      <p:pic>
        <p:nvPicPr>
          <p:cNvPr id="7" name="Content Placeholder 6">
            <a:extLst>
              <a:ext uri="{FF2B5EF4-FFF2-40B4-BE49-F238E27FC236}">
                <a16:creationId xmlns:a16="http://schemas.microsoft.com/office/drawing/2014/main" id="{DAF100FB-21C9-43BC-BEAF-EDEF0964AC23}"/>
              </a:ext>
            </a:extLst>
          </p:cNvPr>
          <p:cNvPicPr>
            <a:picLocks noGrp="1" noChangeAspect="1"/>
          </p:cNvPicPr>
          <p:nvPr>
            <p:ph idx="1"/>
          </p:nvPr>
        </p:nvPicPr>
        <p:blipFill>
          <a:blip r:embed="rId2"/>
          <a:stretch>
            <a:fillRect/>
          </a:stretch>
        </p:blipFill>
        <p:spPr>
          <a:xfrm>
            <a:off x="1120989" y="1701373"/>
            <a:ext cx="4570128" cy="3116287"/>
          </a:xfrm>
          <a:prstGeom prst="rect">
            <a:avLst/>
          </a:prstGeom>
        </p:spPr>
      </p:pic>
      <p:sp>
        <p:nvSpPr>
          <p:cNvPr id="8" name="TextBox 7"/>
          <p:cNvSpPr txBox="1"/>
          <p:nvPr/>
        </p:nvSpPr>
        <p:spPr>
          <a:xfrm>
            <a:off x="6250675" y="2238234"/>
            <a:ext cx="4544704" cy="1754326"/>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Student with </a:t>
            </a:r>
            <a:r>
              <a:rPr lang="en-IN" sz="2400" dirty="0" err="1">
                <a:latin typeface="Times New Roman" pitchFamily="18" charset="0"/>
                <a:cs typeface="Times New Roman" pitchFamily="18" charset="0"/>
              </a:rPr>
              <a:t>s_id</a:t>
            </a:r>
            <a:r>
              <a:rPr lang="en-IN" sz="2400" dirty="0">
                <a:latin typeface="Times New Roman" pitchFamily="18" charset="0"/>
                <a:cs typeface="Times New Roman" pitchFamily="18" charset="0"/>
              </a:rPr>
              <a:t>=1 has hobby cricket and hockey and has opted for two subjects science and maths.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E5C71467-69C9-483A-9D30-73461936DF7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112</a:t>
            </a:fld>
            <a:endParaRPr lang="en-IN"/>
          </a:p>
        </p:txBody>
      </p:sp>
      <p:pic>
        <p:nvPicPr>
          <p:cNvPr id="7" name="Picture 6">
            <a:extLst>
              <a:ext uri="{FF2B5EF4-FFF2-40B4-BE49-F238E27FC236}">
                <a16:creationId xmlns:a16="http://schemas.microsoft.com/office/drawing/2014/main" id="{DAF100FB-21C9-43BC-BEAF-EDEF0964AC23}"/>
              </a:ext>
            </a:extLst>
          </p:cNvPr>
          <p:cNvPicPr>
            <a:picLocks noChangeAspect="1"/>
          </p:cNvPicPr>
          <p:nvPr/>
        </p:nvPicPr>
        <p:blipFill>
          <a:blip r:embed="rId2"/>
          <a:stretch>
            <a:fillRect/>
          </a:stretch>
        </p:blipFill>
        <p:spPr>
          <a:xfrm>
            <a:off x="1863626" y="2193636"/>
            <a:ext cx="7965981" cy="3240954"/>
          </a:xfrm>
          <a:prstGeom prst="rect">
            <a:avLst/>
          </a:prstGeom>
        </p:spPr>
      </p:pic>
      <p:sp>
        <p:nvSpPr>
          <p:cNvPr id="8" name="Rectangle 7">
            <a:extLst>
              <a:ext uri="{FF2B5EF4-FFF2-40B4-BE49-F238E27FC236}">
                <a16:creationId xmlns:a16="http://schemas.microsoft.com/office/drawing/2014/main" id="{528E8734-A1EA-48E4-A97A-51967793B569}"/>
              </a:ext>
            </a:extLst>
          </p:cNvPr>
          <p:cNvSpPr/>
          <p:nvPr/>
        </p:nvSpPr>
        <p:spPr>
          <a:xfrm>
            <a:off x="6151184" y="1219507"/>
            <a:ext cx="4201791" cy="830997"/>
          </a:xfrm>
          <a:prstGeom prst="rect">
            <a:avLst/>
          </a:prstGeom>
          <a:noFill/>
        </p:spPr>
        <p:txBody>
          <a:bodyPr wrap="none" lIns="91440" tIns="45720" rIns="91440" bIns="45720">
            <a:spAutoFit/>
          </a:bodyPr>
          <a:lstStyle/>
          <a:p>
            <a:pPr algn="ctr"/>
            <a:r>
              <a:rPr lang="en-GB" sz="4800" dirty="0">
                <a:ln w="0"/>
                <a:effectLst>
                  <a:outerShdw blurRad="38100" dist="19050" dir="2700000" algn="tl" rotWithShape="0">
                    <a:schemeClr val="dk1">
                      <a:alpha val="40000"/>
                    </a:schemeClr>
                  </a:outerShdw>
                </a:effectLst>
                <a:latin typeface="Times New Roman" pitchFamily="18" charset="0"/>
                <a:cs typeface="Times New Roman" pitchFamily="18" charset="0"/>
              </a:rPr>
              <a:t>No Relationship</a:t>
            </a:r>
          </a:p>
        </p:txBody>
      </p:sp>
      <p:pic>
        <p:nvPicPr>
          <p:cNvPr id="9" name="Picture 8">
            <a:extLst>
              <a:ext uri="{FF2B5EF4-FFF2-40B4-BE49-F238E27FC236}">
                <a16:creationId xmlns:a16="http://schemas.microsoft.com/office/drawing/2014/main" id="{E03498DA-FAFB-4F96-BC7A-1EEBD2FC5A67}"/>
              </a:ext>
            </a:extLst>
          </p:cNvPr>
          <p:cNvPicPr>
            <a:picLocks noChangeAspect="1"/>
          </p:cNvPicPr>
          <p:nvPr/>
        </p:nvPicPr>
        <p:blipFill>
          <a:blip r:embed="rId3"/>
          <a:stretch>
            <a:fillRect/>
          </a:stretch>
        </p:blipFill>
        <p:spPr>
          <a:xfrm>
            <a:off x="6918424" y="5434590"/>
            <a:ext cx="3409950" cy="628650"/>
          </a:xfrm>
          <a:prstGeom prst="rect">
            <a:avLst/>
          </a:prstGeom>
        </p:spPr>
      </p:pic>
      <p:sp>
        <p:nvSpPr>
          <p:cNvPr id="10" name="Down Arrow 9"/>
          <p:cNvSpPr/>
          <p:nvPr/>
        </p:nvSpPr>
        <p:spPr>
          <a:xfrm rot="2712254">
            <a:off x="6972258" y="1728586"/>
            <a:ext cx="211551" cy="119427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rot="19543096">
            <a:off x="8210789" y="1745599"/>
            <a:ext cx="225033" cy="1108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9B4259B2-0F76-42FC-9428-38BAEEDA427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113</a:t>
            </a:fld>
            <a:endParaRPr lang="en-IN"/>
          </a:p>
        </p:txBody>
      </p:sp>
      <p:pic>
        <p:nvPicPr>
          <p:cNvPr id="7" name="Content Placeholder 6">
            <a:extLst>
              <a:ext uri="{FF2B5EF4-FFF2-40B4-BE49-F238E27FC236}">
                <a16:creationId xmlns:a16="http://schemas.microsoft.com/office/drawing/2014/main" id="{CC062FED-38A1-4FC3-81BA-8E238BF1C0EA}"/>
              </a:ext>
            </a:extLst>
          </p:cNvPr>
          <p:cNvPicPr>
            <a:picLocks noGrp="1" noChangeAspect="1"/>
          </p:cNvPicPr>
          <p:nvPr>
            <p:ph idx="1"/>
          </p:nvPr>
        </p:nvPicPr>
        <p:blipFill>
          <a:blip r:embed="rId2"/>
          <a:stretch>
            <a:fillRect/>
          </a:stretch>
        </p:blipFill>
        <p:spPr>
          <a:xfrm>
            <a:off x="1916113" y="1649413"/>
            <a:ext cx="8420100" cy="41338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13F28A06-059B-4DC6-A065-306AF80315F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114</a:t>
            </a:fld>
            <a:endParaRPr lang="en-IN"/>
          </a:p>
        </p:txBody>
      </p:sp>
      <p:pic>
        <p:nvPicPr>
          <p:cNvPr id="7" name="Picture 6">
            <a:extLst>
              <a:ext uri="{FF2B5EF4-FFF2-40B4-BE49-F238E27FC236}">
                <a16:creationId xmlns:a16="http://schemas.microsoft.com/office/drawing/2014/main" id="{787C3E09-F24C-4C7F-A489-34BA29C8745D}"/>
              </a:ext>
            </a:extLst>
          </p:cNvPr>
          <p:cNvPicPr>
            <a:picLocks noChangeAspect="1"/>
          </p:cNvPicPr>
          <p:nvPr/>
        </p:nvPicPr>
        <p:blipFill>
          <a:blip r:embed="rId2"/>
          <a:stretch>
            <a:fillRect/>
          </a:stretch>
        </p:blipFill>
        <p:spPr>
          <a:xfrm>
            <a:off x="1779587" y="2056389"/>
            <a:ext cx="3552825" cy="3419475"/>
          </a:xfrm>
          <a:prstGeom prst="rect">
            <a:avLst/>
          </a:prstGeom>
        </p:spPr>
      </p:pic>
      <p:pic>
        <p:nvPicPr>
          <p:cNvPr id="8" name="Picture 7">
            <a:extLst>
              <a:ext uri="{FF2B5EF4-FFF2-40B4-BE49-F238E27FC236}">
                <a16:creationId xmlns:a16="http://schemas.microsoft.com/office/drawing/2014/main" id="{8ECF4D34-3216-4AFC-8B39-A6C343D533E3}"/>
              </a:ext>
            </a:extLst>
          </p:cNvPr>
          <p:cNvPicPr>
            <a:picLocks noChangeAspect="1"/>
          </p:cNvPicPr>
          <p:nvPr/>
        </p:nvPicPr>
        <p:blipFill>
          <a:blip r:embed="rId3"/>
          <a:stretch>
            <a:fillRect/>
          </a:stretch>
        </p:blipFill>
        <p:spPr>
          <a:xfrm>
            <a:off x="6627667" y="2347334"/>
            <a:ext cx="3314700" cy="32766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4" name="Date Placeholder 3"/>
          <p:cNvSpPr>
            <a:spLocks noGrp="1"/>
          </p:cNvSpPr>
          <p:nvPr>
            <p:ph type="dt" sz="half" idx="10"/>
          </p:nvPr>
        </p:nvSpPr>
        <p:spPr/>
        <p:txBody>
          <a:bodyPr/>
          <a:lstStyle/>
          <a:p>
            <a:fld id="{6A37ADFE-D41E-4F80-9027-4ED45DC982E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115</a:t>
            </a:fld>
            <a:endParaRPr lang="en-IN"/>
          </a:p>
        </p:txBody>
      </p:sp>
      <p:pic>
        <p:nvPicPr>
          <p:cNvPr id="35842" name="Picture 2"/>
          <p:cNvPicPr>
            <a:picLocks noGrp="1" noChangeAspect="1" noChangeArrowheads="1"/>
          </p:cNvPicPr>
          <p:nvPr>
            <p:ph idx="1"/>
          </p:nvPr>
        </p:nvPicPr>
        <p:blipFill>
          <a:blip r:embed="rId2"/>
          <a:srcRect/>
          <a:stretch>
            <a:fillRect/>
          </a:stretch>
        </p:blipFill>
        <p:spPr bwMode="auto">
          <a:xfrm>
            <a:off x="1072937" y="1641736"/>
            <a:ext cx="5115448" cy="2316115"/>
          </a:xfrm>
          <a:prstGeom prst="rect">
            <a:avLst/>
          </a:prstGeom>
          <a:noFill/>
          <a:ln w="9525">
            <a:no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6425608" y="1607522"/>
            <a:ext cx="4369771" cy="2391272"/>
          </a:xfrm>
          <a:prstGeom prst="rect">
            <a:avLst/>
          </a:prstGeom>
          <a:noFill/>
          <a:ln w="9525">
            <a:noFill/>
            <a:miter lim="800000"/>
            <a:headEnd/>
            <a:tailEnd/>
          </a:ln>
          <a:effectLst/>
        </p:spPr>
      </p:pic>
      <p:pic>
        <p:nvPicPr>
          <p:cNvPr id="35845" name="Picture 5"/>
          <p:cNvPicPr>
            <a:picLocks noChangeAspect="1" noChangeArrowheads="1"/>
          </p:cNvPicPr>
          <p:nvPr/>
        </p:nvPicPr>
        <p:blipFill>
          <a:blip r:embed="rId4"/>
          <a:srcRect/>
          <a:stretch>
            <a:fillRect/>
          </a:stretch>
        </p:blipFill>
        <p:spPr bwMode="auto">
          <a:xfrm>
            <a:off x="1674339" y="4283194"/>
            <a:ext cx="8075793" cy="1680877"/>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57A3289A-ACB4-453F-BEB3-F58AA11AF53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116</a:t>
            </a:fld>
            <a:endParaRPr lang="en-IN"/>
          </a:p>
        </p:txBody>
      </p:sp>
      <p:pic>
        <p:nvPicPr>
          <p:cNvPr id="7" name="Picture 6">
            <a:extLst>
              <a:ext uri="{FF2B5EF4-FFF2-40B4-BE49-F238E27FC236}">
                <a16:creationId xmlns:a16="http://schemas.microsoft.com/office/drawing/2014/main" id="{7046C46F-7991-415A-A7DE-D2F0007BF871}"/>
              </a:ext>
            </a:extLst>
          </p:cNvPr>
          <p:cNvPicPr>
            <a:picLocks noChangeAspect="1"/>
          </p:cNvPicPr>
          <p:nvPr/>
        </p:nvPicPr>
        <p:blipFill>
          <a:blip r:embed="rId2"/>
          <a:stretch>
            <a:fillRect/>
          </a:stretch>
        </p:blipFill>
        <p:spPr>
          <a:xfrm>
            <a:off x="1112440" y="2412404"/>
            <a:ext cx="8278873" cy="3587493"/>
          </a:xfrm>
          <a:prstGeom prst="rect">
            <a:avLst/>
          </a:prstGeom>
        </p:spPr>
      </p:pic>
      <p:sp>
        <p:nvSpPr>
          <p:cNvPr id="8" name="TextBox 7">
            <a:extLst>
              <a:ext uri="{FF2B5EF4-FFF2-40B4-BE49-F238E27FC236}">
                <a16:creationId xmlns:a16="http://schemas.microsoft.com/office/drawing/2014/main" id="{BBD5F89C-1ED8-4F22-BA72-67D10C662E37}"/>
              </a:ext>
            </a:extLst>
          </p:cNvPr>
          <p:cNvSpPr txBox="1"/>
          <p:nvPr/>
        </p:nvSpPr>
        <p:spPr>
          <a:xfrm>
            <a:off x="6844145" y="1343892"/>
            <a:ext cx="4435311" cy="1200329"/>
          </a:xfrm>
          <a:prstGeom prst="rect">
            <a:avLst/>
          </a:prstGeom>
          <a:solidFill>
            <a:srgbClr val="00B050"/>
          </a:solidFill>
        </p:spPr>
        <p:txBody>
          <a:bodyPr wrap="square" rtlCol="0">
            <a:spAutoFit/>
          </a:bodyPr>
          <a:lstStyle/>
          <a:p>
            <a:pPr algn="ctr"/>
            <a:r>
              <a:rPr lang="en-GB" sz="2400" dirty="0">
                <a:latin typeface="Times New Roman" pitchFamily="18" charset="0"/>
                <a:cs typeface="Times New Roman" pitchFamily="18" charset="0"/>
              </a:rPr>
              <a:t>Adding address column, will give both Functional and Multi-Valued Dependency</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Fourth Normal Form : 4NF</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95CF1CDB-7739-4234-A033-E3676F7F1A6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117</a:t>
            </a:fld>
            <a:endParaRPr lang="en-IN"/>
          </a:p>
        </p:txBody>
      </p:sp>
      <p:pic>
        <p:nvPicPr>
          <p:cNvPr id="7" name="Picture 6">
            <a:extLst>
              <a:ext uri="{FF2B5EF4-FFF2-40B4-BE49-F238E27FC236}">
                <a16:creationId xmlns:a16="http://schemas.microsoft.com/office/drawing/2014/main" id="{E30A7352-C62D-45A9-AE73-131A4AADE088}"/>
              </a:ext>
            </a:extLst>
          </p:cNvPr>
          <p:cNvPicPr>
            <a:picLocks noChangeAspect="1"/>
          </p:cNvPicPr>
          <p:nvPr/>
        </p:nvPicPr>
        <p:blipFill>
          <a:blip r:embed="rId2"/>
          <a:stretch>
            <a:fillRect/>
          </a:stretch>
        </p:blipFill>
        <p:spPr>
          <a:xfrm>
            <a:off x="1450398" y="1892877"/>
            <a:ext cx="9429750" cy="3848100"/>
          </a:xfrm>
          <a:prstGeom prst="rect">
            <a:avLst/>
          </a:prstGeom>
        </p:spPr>
      </p:pic>
      <p:sp>
        <p:nvSpPr>
          <p:cNvPr id="8" name="Star: 5 Points 3">
            <a:extLst>
              <a:ext uri="{FF2B5EF4-FFF2-40B4-BE49-F238E27FC236}">
                <a16:creationId xmlns:a16="http://schemas.microsoft.com/office/drawing/2014/main" id="{32508C0D-D463-4F37-ADB6-4E1D9AD31014}"/>
              </a:ext>
            </a:extLst>
          </p:cNvPr>
          <p:cNvSpPr/>
          <p:nvPr/>
        </p:nvSpPr>
        <p:spPr>
          <a:xfrm rot="19999804">
            <a:off x="461641" y="872259"/>
            <a:ext cx="2133181" cy="145934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Its in 4NF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761251-015D-49E4-AE3F-74AF797F6FA4}"/>
              </a:ext>
            </a:extLst>
          </p:cNvPr>
          <p:cNvSpPr txBox="1"/>
          <p:nvPr/>
        </p:nvSpPr>
        <p:spPr>
          <a:xfrm>
            <a:off x="2600062" y="2660073"/>
            <a:ext cx="6657720" cy="2123658"/>
          </a:xfrm>
          <a:prstGeom prst="rect">
            <a:avLst/>
          </a:prstGeom>
          <a:noFill/>
        </p:spPr>
        <p:txBody>
          <a:bodyPr wrap="none" rtlCol="0">
            <a:spAutoFit/>
          </a:bodyPr>
          <a:lstStyle/>
          <a:p>
            <a:pPr algn="ctr"/>
            <a:r>
              <a:rPr lang="en-GB" sz="6600" dirty="0"/>
              <a:t>Fifth Normal Form</a:t>
            </a:r>
          </a:p>
          <a:p>
            <a:pPr algn="ctr"/>
            <a:r>
              <a:rPr lang="en-GB" sz="6600" dirty="0"/>
              <a:t>5NF</a:t>
            </a:r>
          </a:p>
        </p:txBody>
      </p:sp>
      <p:sp>
        <p:nvSpPr>
          <p:cNvPr id="3" name="Date Placeholder 2">
            <a:extLst>
              <a:ext uri="{FF2B5EF4-FFF2-40B4-BE49-F238E27FC236}">
                <a16:creationId xmlns:a16="http://schemas.microsoft.com/office/drawing/2014/main" id="{4EDC3296-3319-1905-8F87-C49500C03741}"/>
              </a:ext>
            </a:extLst>
          </p:cNvPr>
          <p:cNvSpPr>
            <a:spLocks noGrp="1"/>
          </p:cNvSpPr>
          <p:nvPr>
            <p:ph type="dt" sz="half" idx="10"/>
          </p:nvPr>
        </p:nvSpPr>
        <p:spPr/>
        <p:txBody>
          <a:bodyPr/>
          <a:lstStyle/>
          <a:p>
            <a:fld id="{A0FBE9EE-8666-4F78-8CC7-8D7441E7FB07}" type="datetime1">
              <a:rPr lang="en-IN" smtClean="0"/>
              <a:t>18-03-2024</a:t>
            </a:fld>
            <a:endParaRPr lang="en-IN"/>
          </a:p>
        </p:txBody>
      </p:sp>
      <p:sp>
        <p:nvSpPr>
          <p:cNvPr id="5" name="Slide Number Placeholder 4">
            <a:extLst>
              <a:ext uri="{FF2B5EF4-FFF2-40B4-BE49-F238E27FC236}">
                <a16:creationId xmlns:a16="http://schemas.microsoft.com/office/drawing/2014/main" id="{CC1AD7A8-589A-244E-E2DF-D001C38808B6}"/>
              </a:ext>
            </a:extLst>
          </p:cNvPr>
          <p:cNvSpPr>
            <a:spLocks noGrp="1"/>
          </p:cNvSpPr>
          <p:nvPr>
            <p:ph type="sldNum" sz="quarter" idx="12"/>
          </p:nvPr>
        </p:nvSpPr>
        <p:spPr/>
        <p:txBody>
          <a:bodyPr/>
          <a:lstStyle/>
          <a:p>
            <a:fld id="{E40ACE51-2A07-47A0-928F-9E7C07ADCF05}" type="slidenum">
              <a:rPr lang="en-IN" smtClean="0"/>
              <a:pPr/>
              <a:t>118</a:t>
            </a:fld>
            <a:endParaRPr lang="en-IN"/>
          </a:p>
        </p:txBody>
      </p:sp>
    </p:spTree>
    <p:extLst>
      <p:ext uri="{BB962C8B-B14F-4D97-AF65-F5344CB8AC3E}">
        <p14:creationId xmlns:p14="http://schemas.microsoft.com/office/powerpoint/2010/main" val="3829363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Fifth Normal Form : 5NF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7424E34-6163-40DA-9FB1-7B3A95769565}"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119</a:t>
            </a:fld>
            <a:endParaRPr lang="en-IN"/>
          </a:p>
        </p:txBody>
      </p:sp>
      <p:sp>
        <p:nvSpPr>
          <p:cNvPr id="7" name="TextBox 6">
            <a:extLst>
              <a:ext uri="{FF2B5EF4-FFF2-40B4-BE49-F238E27FC236}">
                <a16:creationId xmlns:a16="http://schemas.microsoft.com/office/drawing/2014/main" id="{A1063153-777E-40FF-B9A3-C8D8E6ED6E51}"/>
              </a:ext>
            </a:extLst>
          </p:cNvPr>
          <p:cNvSpPr txBox="1"/>
          <p:nvPr/>
        </p:nvSpPr>
        <p:spPr>
          <a:xfrm rot="20115191">
            <a:off x="203851" y="1169943"/>
            <a:ext cx="2715491" cy="1569660"/>
          </a:xfrm>
          <a:prstGeom prst="rect">
            <a:avLst/>
          </a:prstGeom>
          <a:solidFill>
            <a:srgbClr val="FF7C80"/>
          </a:solidFill>
        </p:spPr>
        <p:txBody>
          <a:bodyPr wrap="square">
            <a:spAutoFit/>
          </a:bodyPr>
          <a:lstStyle/>
          <a:p>
            <a:pPr algn="ctr"/>
            <a:r>
              <a:rPr lang="en-GB" sz="2400" dirty="0"/>
              <a:t>Generally not </a:t>
            </a:r>
            <a:r>
              <a:rPr lang="en-GB" sz="2400" dirty="0">
                <a:latin typeface="Times New Roman" pitchFamily="18" charset="0"/>
                <a:cs typeface="Times New Roman" pitchFamily="18" charset="0"/>
              </a:rPr>
              <a:t>implemented</a:t>
            </a:r>
            <a:r>
              <a:rPr lang="en-GB" sz="2400" dirty="0"/>
              <a:t> in real life database design</a:t>
            </a:r>
          </a:p>
        </p:txBody>
      </p:sp>
      <p:sp>
        <p:nvSpPr>
          <p:cNvPr id="8" name="Oval 7">
            <a:extLst>
              <a:ext uri="{FF2B5EF4-FFF2-40B4-BE49-F238E27FC236}">
                <a16:creationId xmlns:a16="http://schemas.microsoft.com/office/drawing/2014/main" id="{CB7B3EB0-A0F9-4072-B630-67B4DD1ABF1C}"/>
              </a:ext>
            </a:extLst>
          </p:cNvPr>
          <p:cNvSpPr/>
          <p:nvPr/>
        </p:nvSpPr>
        <p:spPr>
          <a:xfrm>
            <a:off x="1496292" y="2848743"/>
            <a:ext cx="2189017" cy="67031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2 Rules</a:t>
            </a:r>
          </a:p>
        </p:txBody>
      </p:sp>
      <p:sp>
        <p:nvSpPr>
          <p:cNvPr id="9" name="TextBox 8">
            <a:extLst>
              <a:ext uri="{FF2B5EF4-FFF2-40B4-BE49-F238E27FC236}">
                <a16:creationId xmlns:a16="http://schemas.microsoft.com/office/drawing/2014/main" id="{BF6620C9-5865-49E2-81C8-065187B9F91A}"/>
              </a:ext>
            </a:extLst>
          </p:cNvPr>
          <p:cNvSpPr txBox="1"/>
          <p:nvPr/>
        </p:nvSpPr>
        <p:spPr>
          <a:xfrm>
            <a:off x="3800763" y="2398750"/>
            <a:ext cx="6096000" cy="2062103"/>
          </a:xfrm>
          <a:prstGeom prst="rect">
            <a:avLst/>
          </a:prstGeom>
          <a:noFill/>
        </p:spPr>
        <p:txBody>
          <a:bodyPr wrap="square">
            <a:spAutoFit/>
          </a:bodyPr>
          <a:lstStyle/>
          <a:p>
            <a:pPr marL="342900" indent="-342900" algn="just">
              <a:buFont typeface="+mj-lt"/>
              <a:buAutoNum type="arabicPeriod"/>
            </a:pPr>
            <a:r>
              <a:rPr lang="en-GB" sz="3200" dirty="0">
                <a:latin typeface="Times New Roman" pitchFamily="18" charset="0"/>
                <a:cs typeface="Times New Roman" pitchFamily="18" charset="0"/>
              </a:rPr>
              <a:t>It should be in the Fourth Normal Form.</a:t>
            </a:r>
          </a:p>
          <a:p>
            <a:pPr marL="342900" indent="-342900" algn="just">
              <a:buFont typeface="+mj-lt"/>
              <a:buAutoNum type="arabicPeriod"/>
            </a:pPr>
            <a:r>
              <a:rPr lang="en-GB" sz="3200" dirty="0">
                <a:latin typeface="Times New Roman" pitchFamily="18" charset="0"/>
                <a:cs typeface="Times New Roman" pitchFamily="18" charset="0"/>
              </a:rPr>
              <a:t>It should not have any Join Dependency</a:t>
            </a:r>
          </a:p>
        </p:txBody>
      </p:sp>
      <p:sp>
        <p:nvSpPr>
          <p:cNvPr id="10" name="TextBox 9">
            <a:extLst>
              <a:ext uri="{FF2B5EF4-FFF2-40B4-BE49-F238E27FC236}">
                <a16:creationId xmlns:a16="http://schemas.microsoft.com/office/drawing/2014/main" id="{4383C7E3-6820-48E8-B0C2-05CE8EB433EC}"/>
              </a:ext>
            </a:extLst>
          </p:cNvPr>
          <p:cNvSpPr txBox="1"/>
          <p:nvPr/>
        </p:nvSpPr>
        <p:spPr>
          <a:xfrm rot="19447604">
            <a:off x="9188560" y="4032632"/>
            <a:ext cx="2715491" cy="1200329"/>
          </a:xfrm>
          <a:prstGeom prst="rect">
            <a:avLst/>
          </a:prstGeom>
          <a:solidFill>
            <a:srgbClr val="FF7C80"/>
          </a:solidFill>
        </p:spPr>
        <p:txBody>
          <a:bodyPr wrap="square">
            <a:spAutoFit/>
          </a:bodyPr>
          <a:lstStyle/>
          <a:p>
            <a:pPr algn="ctr"/>
            <a:r>
              <a:rPr lang="en-GB" sz="2400" dirty="0">
                <a:latin typeface="Times New Roman" pitchFamily="18" charset="0"/>
                <a:cs typeface="Times New Roman" pitchFamily="18" charset="0"/>
              </a:rPr>
              <a:t>Also called as PJNF  ( Project Join Normal Join)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92278F"/>
                </a:solidFill>
              </a:rPr>
              <a:t>Updation Anamoly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19ED136-563D-4347-89B3-3F578965F8F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a:t>
            </a:fld>
            <a:endParaRPr lang="en-IN"/>
          </a:p>
        </p:txBody>
      </p:sp>
      <p:sp>
        <p:nvSpPr>
          <p:cNvPr id="7" name="TextBox 6">
            <a:extLst>
              <a:ext uri="{FF2B5EF4-FFF2-40B4-BE49-F238E27FC236}">
                <a16:creationId xmlns:a16="http://schemas.microsoft.com/office/drawing/2014/main" id="{15FDD477-79CD-44ED-A083-FF452CCD49C0}"/>
              </a:ext>
            </a:extLst>
          </p:cNvPr>
          <p:cNvSpPr txBox="1"/>
          <p:nvPr/>
        </p:nvSpPr>
        <p:spPr>
          <a:xfrm>
            <a:off x="8955463" y="2877366"/>
            <a:ext cx="2654645" cy="1200329"/>
          </a:xfrm>
          <a:prstGeom prst="rect">
            <a:avLst/>
          </a:prstGeom>
          <a:noFill/>
          <a:ln w="38100">
            <a:solidFill>
              <a:srgbClr val="AF219E"/>
            </a:solidFill>
          </a:ln>
        </p:spPr>
        <p:txBody>
          <a:bodyPr wrap="square" rtlCol="0">
            <a:spAutoFit/>
          </a:bodyPr>
          <a:lstStyle/>
          <a:p>
            <a:pPr algn="just"/>
            <a:r>
              <a:rPr lang="en-GB" sz="2400" dirty="0">
                <a:latin typeface="Times New Roman" pitchFamily="18" charset="0"/>
                <a:cs typeface="Times New Roman" pitchFamily="18" charset="0"/>
              </a:rPr>
              <a:t>Updation of </a:t>
            </a:r>
            <a:r>
              <a:rPr lang="en-GB" sz="2400" dirty="0" err="1">
                <a:latin typeface="Times New Roman" pitchFamily="18" charset="0"/>
                <a:cs typeface="Times New Roman" pitchFamily="18" charset="0"/>
              </a:rPr>
              <a:t>HoD</a:t>
            </a:r>
            <a:r>
              <a:rPr lang="en-GB" sz="2400" dirty="0">
                <a:latin typeface="Times New Roman" pitchFamily="18" charset="0"/>
                <a:cs typeface="Times New Roman" pitchFamily="18" charset="0"/>
              </a:rPr>
              <a:t> information has to be done in all rows</a:t>
            </a:r>
          </a:p>
        </p:txBody>
      </p:sp>
      <p:pic>
        <p:nvPicPr>
          <p:cNvPr id="8" name="Picture 7">
            <a:extLst>
              <a:ext uri="{FF2B5EF4-FFF2-40B4-BE49-F238E27FC236}">
                <a16:creationId xmlns:a16="http://schemas.microsoft.com/office/drawing/2014/main" id="{98417359-B55C-432A-AD02-ECA0D7C7BE43}"/>
              </a:ext>
            </a:extLst>
          </p:cNvPr>
          <p:cNvPicPr>
            <a:picLocks noChangeAspect="1"/>
          </p:cNvPicPr>
          <p:nvPr/>
        </p:nvPicPr>
        <p:blipFill>
          <a:blip r:embed="rId2"/>
          <a:stretch>
            <a:fillRect/>
          </a:stretch>
        </p:blipFill>
        <p:spPr>
          <a:xfrm>
            <a:off x="891309" y="1519503"/>
            <a:ext cx="7620000" cy="4562475"/>
          </a:xfrm>
          <a:prstGeom prst="rect">
            <a:avLst/>
          </a:prstGeom>
        </p:spPr>
      </p:pic>
      <p:sp>
        <p:nvSpPr>
          <p:cNvPr id="9" name="Speech Bubble: Oval 9">
            <a:extLst>
              <a:ext uri="{FF2B5EF4-FFF2-40B4-BE49-F238E27FC236}">
                <a16:creationId xmlns:a16="http://schemas.microsoft.com/office/drawing/2014/main" id="{F33BC25D-09B2-4AD8-85DF-BC618EC776FE}"/>
              </a:ext>
            </a:extLst>
          </p:cNvPr>
          <p:cNvSpPr/>
          <p:nvPr/>
        </p:nvSpPr>
        <p:spPr>
          <a:xfrm>
            <a:off x="7726623" y="556628"/>
            <a:ext cx="1791855" cy="1152508"/>
          </a:xfrm>
          <a:prstGeom prst="wedgeEllipseCallout">
            <a:avLst>
              <a:gd name="adj1" fmla="val -100729"/>
              <a:gd name="adj2" fmla="val 688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Suppose Hod </a:t>
            </a:r>
            <a:r>
              <a:rPr lang="en-GB" dirty="0" err="1">
                <a:solidFill>
                  <a:schemeClr val="tx1"/>
                </a:solidFill>
              </a:rPr>
              <a:t>Mr.Y</a:t>
            </a:r>
            <a:r>
              <a:rPr lang="en-GB" dirty="0">
                <a:solidFill>
                  <a:schemeClr val="tx1"/>
                </a:solidFill>
              </a:rPr>
              <a:t> Joins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Fifth Normal Form : 5NF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434F185E-B7D1-41B5-A064-69509FC010D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120</a:t>
            </a:fld>
            <a:endParaRPr lang="en-IN"/>
          </a:p>
        </p:txBody>
      </p:sp>
      <p:pic>
        <p:nvPicPr>
          <p:cNvPr id="7" name="Picture 6">
            <a:extLst>
              <a:ext uri="{FF2B5EF4-FFF2-40B4-BE49-F238E27FC236}">
                <a16:creationId xmlns:a16="http://schemas.microsoft.com/office/drawing/2014/main" id="{1735BC46-EDF1-4D4E-9A5E-AAB4C6CF4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818" y="3519055"/>
            <a:ext cx="2576176" cy="1932132"/>
          </a:xfrm>
          <a:prstGeom prst="rect">
            <a:avLst/>
          </a:prstGeom>
        </p:spPr>
      </p:pic>
      <p:sp>
        <p:nvSpPr>
          <p:cNvPr id="8" name="Thought Bubble: Cloud 3">
            <a:extLst>
              <a:ext uri="{FF2B5EF4-FFF2-40B4-BE49-F238E27FC236}">
                <a16:creationId xmlns:a16="http://schemas.microsoft.com/office/drawing/2014/main" id="{7BF880F6-1980-4D27-9470-FB33DFA6A4DB}"/>
              </a:ext>
            </a:extLst>
          </p:cNvPr>
          <p:cNvSpPr/>
          <p:nvPr/>
        </p:nvSpPr>
        <p:spPr>
          <a:xfrm>
            <a:off x="6825671" y="1274618"/>
            <a:ext cx="3657731" cy="2336800"/>
          </a:xfrm>
          <a:prstGeom prst="cloudCallout">
            <a:avLst>
              <a:gd name="adj1" fmla="val -98307"/>
              <a:gd name="adj2" fmla="val 7198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What is Join Dependency</a:t>
            </a:r>
          </a:p>
        </p:txBody>
      </p:sp>
      <p:sp>
        <p:nvSpPr>
          <p:cNvPr id="9" name="Speech Bubble: Rectangle with Corners Rounded 4">
            <a:extLst>
              <a:ext uri="{FF2B5EF4-FFF2-40B4-BE49-F238E27FC236}">
                <a16:creationId xmlns:a16="http://schemas.microsoft.com/office/drawing/2014/main" id="{1E9BEAC7-3133-4530-9E84-2880AE2525B1}"/>
              </a:ext>
            </a:extLst>
          </p:cNvPr>
          <p:cNvSpPr/>
          <p:nvPr/>
        </p:nvSpPr>
        <p:spPr>
          <a:xfrm>
            <a:off x="1586345" y="1925781"/>
            <a:ext cx="1221510" cy="1034473"/>
          </a:xfrm>
          <a:prstGeom prst="wedgeRoundRectCallout">
            <a:avLst>
              <a:gd name="adj1" fmla="val 51097"/>
              <a:gd name="adj2" fmla="val 98214"/>
              <a:gd name="adj3" fmla="val 16667"/>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I’m 5NF</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Fifth Normal Form : 5NF</a:t>
            </a:r>
            <a:endParaRPr lang="en-IN" dirty="0"/>
          </a:p>
        </p:txBody>
      </p:sp>
      <p:pic>
        <p:nvPicPr>
          <p:cNvPr id="11" name="Content Placeholder 10"/>
          <p:cNvPicPr>
            <a:picLocks noGrp="1" noChangeAspect="1"/>
          </p:cNvPicPr>
          <p:nvPr>
            <p:ph idx="1"/>
          </p:nvPr>
        </p:nvPicPr>
        <p:blipFill>
          <a:blip r:embed="rId2"/>
          <a:stretch>
            <a:fillRect/>
          </a:stretch>
        </p:blipFill>
        <p:spPr>
          <a:xfrm>
            <a:off x="5450205" y="1837898"/>
            <a:ext cx="5705475" cy="3757054"/>
          </a:xfrm>
          <a:prstGeom prst="rect">
            <a:avLst/>
          </a:prstGeom>
        </p:spPr>
      </p:pic>
      <p:sp>
        <p:nvSpPr>
          <p:cNvPr id="4" name="Date Placeholder 3"/>
          <p:cNvSpPr>
            <a:spLocks noGrp="1"/>
          </p:cNvSpPr>
          <p:nvPr>
            <p:ph type="dt" sz="half" idx="10"/>
          </p:nvPr>
        </p:nvSpPr>
        <p:spPr/>
        <p:txBody>
          <a:bodyPr/>
          <a:lstStyle/>
          <a:p>
            <a:fld id="{28C9EFC7-EEA9-4C50-B023-674D47C522E5}"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121</a:t>
            </a:fld>
            <a:endParaRPr lang="en-IN"/>
          </a:p>
        </p:txBody>
      </p:sp>
      <p:pic>
        <p:nvPicPr>
          <p:cNvPr id="10" name="Picture 9"/>
          <p:cNvPicPr>
            <a:picLocks noChangeAspect="1"/>
          </p:cNvPicPr>
          <p:nvPr/>
        </p:nvPicPr>
        <p:blipFill>
          <a:blip r:embed="rId3"/>
          <a:stretch>
            <a:fillRect/>
          </a:stretch>
        </p:blipFill>
        <p:spPr>
          <a:xfrm>
            <a:off x="1406373" y="1837898"/>
            <a:ext cx="3783813" cy="3757054"/>
          </a:xfrm>
          <a:prstGeom prst="rect">
            <a:avLst/>
          </a:prstGeom>
        </p:spPr>
      </p:pic>
      <p:pic>
        <p:nvPicPr>
          <p:cNvPr id="12" name="Picture 11"/>
          <p:cNvPicPr>
            <a:picLocks noChangeAspect="1"/>
          </p:cNvPicPr>
          <p:nvPr/>
        </p:nvPicPr>
        <p:blipFill>
          <a:blip r:embed="rId4"/>
          <a:stretch>
            <a:fillRect/>
          </a:stretch>
        </p:blipFill>
        <p:spPr>
          <a:xfrm>
            <a:off x="5681462" y="2067796"/>
            <a:ext cx="571500" cy="790575"/>
          </a:xfrm>
          <a:prstGeom prst="rect">
            <a:avLst/>
          </a:prstGeom>
        </p:spPr>
      </p:pic>
    </p:spTree>
    <p:extLst>
      <p:ext uri="{BB962C8B-B14F-4D97-AF65-F5344CB8AC3E}">
        <p14:creationId xmlns:p14="http://schemas.microsoft.com/office/powerpoint/2010/main" val="6440570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Fifth Normal Form : 5NF</a:t>
            </a:r>
            <a:endParaRPr lang="en-IN" dirty="0"/>
          </a:p>
        </p:txBody>
      </p:sp>
      <p:pic>
        <p:nvPicPr>
          <p:cNvPr id="8" name="Content Placeholder 7"/>
          <p:cNvPicPr>
            <a:picLocks noGrp="1" noChangeAspect="1"/>
          </p:cNvPicPr>
          <p:nvPr>
            <p:ph idx="1"/>
          </p:nvPr>
        </p:nvPicPr>
        <p:blipFill>
          <a:blip r:embed="rId2"/>
          <a:stretch>
            <a:fillRect/>
          </a:stretch>
        </p:blipFill>
        <p:spPr>
          <a:xfrm>
            <a:off x="4638809" y="4907656"/>
            <a:ext cx="419100" cy="257175"/>
          </a:xfrm>
          <a:prstGeom prst="rect">
            <a:avLst/>
          </a:prstGeom>
        </p:spPr>
      </p:pic>
      <p:sp>
        <p:nvSpPr>
          <p:cNvPr id="4" name="Date Placeholder 3"/>
          <p:cNvSpPr>
            <a:spLocks noGrp="1"/>
          </p:cNvSpPr>
          <p:nvPr>
            <p:ph type="dt" sz="half" idx="10"/>
          </p:nvPr>
        </p:nvSpPr>
        <p:spPr/>
        <p:txBody>
          <a:bodyPr/>
          <a:lstStyle/>
          <a:p>
            <a:fld id="{B0E71EE4-E567-42D7-999B-EFFD506BACD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122</a:t>
            </a:fld>
            <a:endParaRPr lang="en-IN"/>
          </a:p>
        </p:txBody>
      </p:sp>
      <p:pic>
        <p:nvPicPr>
          <p:cNvPr id="7" name="Picture 6"/>
          <p:cNvPicPr>
            <a:picLocks noChangeAspect="1"/>
          </p:cNvPicPr>
          <p:nvPr/>
        </p:nvPicPr>
        <p:blipFill>
          <a:blip r:embed="rId3"/>
          <a:stretch>
            <a:fillRect/>
          </a:stretch>
        </p:blipFill>
        <p:spPr>
          <a:xfrm>
            <a:off x="1420723" y="2294248"/>
            <a:ext cx="4154433" cy="3269425"/>
          </a:xfrm>
          <a:prstGeom prst="rect">
            <a:avLst/>
          </a:prstGeom>
        </p:spPr>
      </p:pic>
      <p:pic>
        <p:nvPicPr>
          <p:cNvPr id="9" name="Picture 8"/>
          <p:cNvPicPr>
            <a:picLocks noChangeAspect="1"/>
          </p:cNvPicPr>
          <p:nvPr/>
        </p:nvPicPr>
        <p:blipFill>
          <a:blip r:embed="rId2"/>
          <a:stretch>
            <a:fillRect/>
          </a:stretch>
        </p:blipFill>
        <p:spPr>
          <a:xfrm>
            <a:off x="5156056" y="4880099"/>
            <a:ext cx="419100" cy="257175"/>
          </a:xfrm>
          <a:prstGeom prst="rect">
            <a:avLst/>
          </a:prstGeom>
        </p:spPr>
      </p:pic>
      <p:pic>
        <p:nvPicPr>
          <p:cNvPr id="10" name="Picture 9"/>
          <p:cNvPicPr>
            <a:picLocks noChangeAspect="1"/>
          </p:cNvPicPr>
          <p:nvPr/>
        </p:nvPicPr>
        <p:blipFill>
          <a:blip r:embed="rId2"/>
          <a:stretch>
            <a:fillRect/>
          </a:stretch>
        </p:blipFill>
        <p:spPr>
          <a:xfrm>
            <a:off x="5886450" y="3300412"/>
            <a:ext cx="419100" cy="257175"/>
          </a:xfrm>
          <a:prstGeom prst="rect">
            <a:avLst/>
          </a:prstGeom>
        </p:spPr>
      </p:pic>
      <p:pic>
        <p:nvPicPr>
          <p:cNvPr id="11" name="Picture 10"/>
          <p:cNvPicPr>
            <a:picLocks noChangeAspect="1"/>
          </p:cNvPicPr>
          <p:nvPr/>
        </p:nvPicPr>
        <p:blipFill>
          <a:blip r:embed="rId4" cstate="print"/>
          <a:stretch>
            <a:fillRect/>
          </a:stretch>
        </p:blipFill>
        <p:spPr>
          <a:xfrm>
            <a:off x="5733491" y="2294249"/>
            <a:ext cx="4822979" cy="3398213"/>
          </a:xfrm>
          <a:prstGeom prst="rect">
            <a:avLst/>
          </a:prstGeom>
        </p:spPr>
      </p:pic>
    </p:spTree>
    <p:extLst>
      <p:ext uri="{BB962C8B-B14F-4D97-AF65-F5344CB8AC3E}">
        <p14:creationId xmlns:p14="http://schemas.microsoft.com/office/powerpoint/2010/main" val="31578696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Fifth Normal Form : 5NF</a:t>
            </a:r>
            <a:endParaRPr lang="en-IN" dirty="0"/>
          </a:p>
        </p:txBody>
      </p:sp>
      <p:pic>
        <p:nvPicPr>
          <p:cNvPr id="8" name="Content Placeholder 7"/>
          <p:cNvPicPr>
            <a:picLocks noGrp="1" noChangeAspect="1"/>
          </p:cNvPicPr>
          <p:nvPr>
            <p:ph idx="1"/>
          </p:nvPr>
        </p:nvPicPr>
        <p:blipFill>
          <a:blip r:embed="rId2"/>
          <a:stretch>
            <a:fillRect/>
          </a:stretch>
        </p:blipFill>
        <p:spPr>
          <a:xfrm>
            <a:off x="4638809" y="4907656"/>
            <a:ext cx="419100" cy="257175"/>
          </a:xfrm>
          <a:prstGeom prst="rect">
            <a:avLst/>
          </a:prstGeom>
        </p:spPr>
      </p:pic>
      <p:sp>
        <p:nvSpPr>
          <p:cNvPr id="4" name="Date Placeholder 3"/>
          <p:cNvSpPr>
            <a:spLocks noGrp="1"/>
          </p:cNvSpPr>
          <p:nvPr>
            <p:ph type="dt" sz="half" idx="10"/>
          </p:nvPr>
        </p:nvSpPr>
        <p:spPr/>
        <p:txBody>
          <a:bodyPr/>
          <a:lstStyle/>
          <a:p>
            <a:fld id="{5AD0EC43-8FBE-433D-A703-6E8211D02AA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123</a:t>
            </a:fld>
            <a:endParaRPr lang="en-IN"/>
          </a:p>
        </p:txBody>
      </p:sp>
      <p:pic>
        <p:nvPicPr>
          <p:cNvPr id="9" name="Picture 8"/>
          <p:cNvPicPr>
            <a:picLocks noChangeAspect="1"/>
          </p:cNvPicPr>
          <p:nvPr/>
        </p:nvPicPr>
        <p:blipFill>
          <a:blip r:embed="rId2"/>
          <a:stretch>
            <a:fillRect/>
          </a:stretch>
        </p:blipFill>
        <p:spPr>
          <a:xfrm>
            <a:off x="5156056" y="4880099"/>
            <a:ext cx="419100" cy="257175"/>
          </a:xfrm>
          <a:prstGeom prst="rect">
            <a:avLst/>
          </a:prstGeom>
        </p:spPr>
      </p:pic>
      <p:pic>
        <p:nvPicPr>
          <p:cNvPr id="10" name="Picture 9"/>
          <p:cNvPicPr>
            <a:picLocks noChangeAspect="1"/>
          </p:cNvPicPr>
          <p:nvPr/>
        </p:nvPicPr>
        <p:blipFill>
          <a:blip r:embed="rId2"/>
          <a:stretch>
            <a:fillRect/>
          </a:stretch>
        </p:blipFill>
        <p:spPr>
          <a:xfrm>
            <a:off x="5886450" y="3300412"/>
            <a:ext cx="419100" cy="257175"/>
          </a:xfrm>
          <a:prstGeom prst="rect">
            <a:avLst/>
          </a:prstGeom>
        </p:spPr>
      </p:pic>
      <p:pic>
        <p:nvPicPr>
          <p:cNvPr id="3" name="Picture 2"/>
          <p:cNvPicPr>
            <a:picLocks noChangeAspect="1"/>
          </p:cNvPicPr>
          <p:nvPr/>
        </p:nvPicPr>
        <p:blipFill>
          <a:blip r:embed="rId3"/>
          <a:stretch>
            <a:fillRect/>
          </a:stretch>
        </p:blipFill>
        <p:spPr>
          <a:xfrm>
            <a:off x="3478101" y="1841679"/>
            <a:ext cx="4816698" cy="3862299"/>
          </a:xfrm>
          <a:prstGeom prst="rect">
            <a:avLst/>
          </a:prstGeom>
        </p:spPr>
      </p:pic>
    </p:spTree>
    <p:extLst>
      <p:ext uri="{BB962C8B-B14F-4D97-AF65-F5344CB8AC3E}">
        <p14:creationId xmlns:p14="http://schemas.microsoft.com/office/powerpoint/2010/main" val="3303655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2F1C74-7D8B-4655-A0A4-609791B3D90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124</a:t>
            </a:fld>
            <a:endParaRPr lang="en-IN"/>
          </a:p>
        </p:txBody>
      </p:sp>
      <p:sp>
        <p:nvSpPr>
          <p:cNvPr id="7" name="Rectangle 6">
            <a:extLst>
              <a:ext uri="{FF2B5EF4-FFF2-40B4-BE49-F238E27FC236}">
                <a16:creationId xmlns:a16="http://schemas.microsoft.com/office/drawing/2014/main" id="{17B321D3-78A2-49CB-A922-843496AA45B3}"/>
              </a:ext>
            </a:extLst>
          </p:cNvPr>
          <p:cNvSpPr/>
          <p:nvPr/>
        </p:nvSpPr>
        <p:spPr>
          <a:xfrm>
            <a:off x="1754909" y="1514764"/>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8" name="Rectangle 7">
            <a:extLst>
              <a:ext uri="{FF2B5EF4-FFF2-40B4-BE49-F238E27FC236}">
                <a16:creationId xmlns:a16="http://schemas.microsoft.com/office/drawing/2014/main" id="{2FAE0E19-0489-4DAB-B593-0278B51DC715}"/>
              </a:ext>
            </a:extLst>
          </p:cNvPr>
          <p:cNvSpPr/>
          <p:nvPr/>
        </p:nvSpPr>
        <p:spPr>
          <a:xfrm>
            <a:off x="7901704" y="1510147"/>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a:t>
            </a:r>
          </a:p>
        </p:txBody>
      </p:sp>
      <p:sp>
        <p:nvSpPr>
          <p:cNvPr id="9" name="Rectangle 8">
            <a:extLst>
              <a:ext uri="{FF2B5EF4-FFF2-40B4-BE49-F238E27FC236}">
                <a16:creationId xmlns:a16="http://schemas.microsoft.com/office/drawing/2014/main" id="{722B012B-C900-434C-9676-FA2572E799E1}"/>
              </a:ext>
            </a:extLst>
          </p:cNvPr>
          <p:cNvSpPr/>
          <p:nvPr/>
        </p:nvSpPr>
        <p:spPr>
          <a:xfrm>
            <a:off x="4789053" y="4059382"/>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10" name="Diamond 9">
            <a:extLst>
              <a:ext uri="{FF2B5EF4-FFF2-40B4-BE49-F238E27FC236}">
                <a16:creationId xmlns:a16="http://schemas.microsoft.com/office/drawing/2014/main" id="{D5439B6C-B23C-4229-8DEE-E6B18D5949B5}"/>
              </a:ext>
            </a:extLst>
          </p:cNvPr>
          <p:cNvSpPr/>
          <p:nvPr/>
        </p:nvSpPr>
        <p:spPr>
          <a:xfrm>
            <a:off x="5207002" y="1433946"/>
            <a:ext cx="1778000" cy="1149926"/>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SPC</a:t>
            </a:r>
          </a:p>
        </p:txBody>
      </p:sp>
      <p:cxnSp>
        <p:nvCxnSpPr>
          <p:cNvPr id="11" name="Straight Connector 10">
            <a:extLst>
              <a:ext uri="{FF2B5EF4-FFF2-40B4-BE49-F238E27FC236}">
                <a16:creationId xmlns:a16="http://schemas.microsoft.com/office/drawing/2014/main" id="{34886453-D5CE-42C1-AE3E-05831F5F68CE}"/>
              </a:ext>
            </a:extLst>
          </p:cNvPr>
          <p:cNvCxnSpPr>
            <a:stCxn id="7" idx="3"/>
          </p:cNvCxnSpPr>
          <p:nvPr/>
        </p:nvCxnSpPr>
        <p:spPr>
          <a:xfrm flipV="1">
            <a:off x="4285673" y="2008909"/>
            <a:ext cx="92132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C011D90-D459-4BE4-A7F0-8F109AEF4D9E}"/>
              </a:ext>
            </a:extLst>
          </p:cNvPr>
          <p:cNvCxnSpPr/>
          <p:nvPr/>
        </p:nvCxnSpPr>
        <p:spPr>
          <a:xfrm flipV="1">
            <a:off x="6985004" y="2008908"/>
            <a:ext cx="92132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A65213-1AE3-411C-9BD1-6EE5F1F4B407}"/>
              </a:ext>
            </a:extLst>
          </p:cNvPr>
          <p:cNvCxnSpPr>
            <a:cxnSpLocks/>
            <a:stCxn id="10" idx="2"/>
          </p:cNvCxnSpPr>
          <p:nvPr/>
        </p:nvCxnSpPr>
        <p:spPr>
          <a:xfrm flipH="1">
            <a:off x="6082144" y="2583872"/>
            <a:ext cx="13858" cy="1475510"/>
          </a:xfrm>
          <a:prstGeom prst="line">
            <a:avLst/>
          </a:prstGeom>
          <a:ln w="28575"/>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FBF1A57-468F-4930-83C8-54469C3C453C}"/>
              </a:ext>
            </a:extLst>
          </p:cNvPr>
          <p:cNvSpPr txBox="1"/>
          <p:nvPr/>
        </p:nvSpPr>
        <p:spPr>
          <a:xfrm>
            <a:off x="144810" y="3828550"/>
            <a:ext cx="4140863" cy="830997"/>
          </a:xfrm>
          <a:prstGeom prst="rect">
            <a:avLst/>
          </a:prstGeom>
          <a:noFill/>
        </p:spPr>
        <p:txBody>
          <a:bodyPr wrap="square" rtlCol="0">
            <a:spAutoFit/>
          </a:bodyPr>
          <a:lstStyle/>
          <a:p>
            <a:r>
              <a:rPr lang="en-GB" sz="2400" b="1" dirty="0">
                <a:solidFill>
                  <a:srgbClr val="FF0000"/>
                </a:solidFill>
              </a:rPr>
              <a:t>Ternary Relationship Exists</a:t>
            </a:r>
          </a:p>
          <a:p>
            <a:pPr algn="ctr"/>
            <a:r>
              <a:rPr lang="en-GB" sz="2400" dirty="0"/>
              <a:t>It involves three entities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D334AF-4EC0-4C4F-A734-67E91925CC7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125</a:t>
            </a:fld>
            <a:endParaRPr lang="en-IN"/>
          </a:p>
        </p:txBody>
      </p:sp>
      <p:grpSp>
        <p:nvGrpSpPr>
          <p:cNvPr id="3" name="Group 6">
            <a:extLst>
              <a:ext uri="{FF2B5EF4-FFF2-40B4-BE49-F238E27FC236}">
                <a16:creationId xmlns:a16="http://schemas.microsoft.com/office/drawing/2014/main" id="{2533FE3E-BEC3-4AE2-B32B-70C2EBDF1DC4}"/>
              </a:ext>
            </a:extLst>
          </p:cNvPr>
          <p:cNvGrpSpPr/>
          <p:nvPr/>
        </p:nvGrpSpPr>
        <p:grpSpPr>
          <a:xfrm>
            <a:off x="1200727" y="886691"/>
            <a:ext cx="8885381" cy="1406238"/>
            <a:chOff x="951345" y="720436"/>
            <a:chExt cx="8885381" cy="1406238"/>
          </a:xfrm>
        </p:grpSpPr>
        <p:sp>
          <p:nvSpPr>
            <p:cNvPr id="8" name="Rectangle 7">
              <a:extLst>
                <a:ext uri="{FF2B5EF4-FFF2-40B4-BE49-F238E27FC236}">
                  <a16:creationId xmlns:a16="http://schemas.microsoft.com/office/drawing/2014/main" id="{A2E02313-A21F-4801-9064-05F40FD89703}"/>
                </a:ext>
              </a:extLst>
            </p:cNvPr>
            <p:cNvSpPr/>
            <p:nvPr/>
          </p:nvSpPr>
          <p:spPr>
            <a:xfrm>
              <a:off x="951345" y="1071418"/>
              <a:ext cx="2105891" cy="5264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9" name="Rectangle 8">
              <a:extLst>
                <a:ext uri="{FF2B5EF4-FFF2-40B4-BE49-F238E27FC236}">
                  <a16:creationId xmlns:a16="http://schemas.microsoft.com/office/drawing/2014/main" id="{3F0E83DC-05EB-4BC8-AF26-D7DCDE777F35}"/>
                </a:ext>
              </a:extLst>
            </p:cNvPr>
            <p:cNvSpPr/>
            <p:nvPr/>
          </p:nvSpPr>
          <p:spPr>
            <a:xfrm>
              <a:off x="7255153" y="720436"/>
              <a:ext cx="2581573"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 1</a:t>
              </a:r>
            </a:p>
          </p:txBody>
        </p:sp>
        <p:sp>
          <p:nvSpPr>
            <p:cNvPr id="10" name="Rectangle 9">
              <a:extLst>
                <a:ext uri="{FF2B5EF4-FFF2-40B4-BE49-F238E27FC236}">
                  <a16:creationId xmlns:a16="http://schemas.microsoft.com/office/drawing/2014/main" id="{59B6A2B1-E40D-4774-AFE7-2DD84BEF25A8}"/>
                </a:ext>
              </a:extLst>
            </p:cNvPr>
            <p:cNvSpPr/>
            <p:nvPr/>
          </p:nvSpPr>
          <p:spPr>
            <a:xfrm>
              <a:off x="3948543" y="1027545"/>
              <a:ext cx="1916547" cy="6142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11" name="Rectangle 10">
              <a:extLst>
                <a:ext uri="{FF2B5EF4-FFF2-40B4-BE49-F238E27FC236}">
                  <a16:creationId xmlns:a16="http://schemas.microsoft.com/office/drawing/2014/main" id="{612EED9C-5C4D-442C-A048-B0CE9A2E2DEA}"/>
                </a:ext>
              </a:extLst>
            </p:cNvPr>
            <p:cNvSpPr/>
            <p:nvPr/>
          </p:nvSpPr>
          <p:spPr>
            <a:xfrm>
              <a:off x="7255153" y="1669473"/>
              <a:ext cx="2484591"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 2</a:t>
              </a:r>
            </a:p>
          </p:txBody>
        </p:sp>
        <p:cxnSp>
          <p:nvCxnSpPr>
            <p:cNvPr id="12" name="Straight Connector 11">
              <a:extLst>
                <a:ext uri="{FF2B5EF4-FFF2-40B4-BE49-F238E27FC236}">
                  <a16:creationId xmlns:a16="http://schemas.microsoft.com/office/drawing/2014/main" id="{007C9D92-FE22-463B-8D98-748E0C957C20}"/>
                </a:ext>
              </a:extLst>
            </p:cNvPr>
            <p:cNvCxnSpPr>
              <a:stCxn id="8" idx="3"/>
              <a:endCxn id="10" idx="1"/>
            </p:cNvCxnSpPr>
            <p:nvPr/>
          </p:nvCxnSpPr>
          <p:spPr>
            <a:xfrm flipV="1">
              <a:off x="3057236" y="1334654"/>
              <a:ext cx="89130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DBE225E-181B-454A-BF62-BF7F784525E8}"/>
                </a:ext>
              </a:extLst>
            </p:cNvPr>
            <p:cNvCxnSpPr>
              <a:cxnSpLocks/>
              <a:endCxn id="9" idx="1"/>
            </p:cNvCxnSpPr>
            <p:nvPr/>
          </p:nvCxnSpPr>
          <p:spPr>
            <a:xfrm flipV="1">
              <a:off x="5881258" y="949037"/>
              <a:ext cx="1373895" cy="383308"/>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449DAF1-C400-4DA0-9085-F95EBD9AFDF3}"/>
                </a:ext>
              </a:extLst>
            </p:cNvPr>
            <p:cNvCxnSpPr>
              <a:cxnSpLocks/>
              <a:endCxn id="11" idx="1"/>
            </p:cNvCxnSpPr>
            <p:nvPr/>
          </p:nvCxnSpPr>
          <p:spPr>
            <a:xfrm>
              <a:off x="5881258" y="1332347"/>
              <a:ext cx="1373895" cy="565727"/>
            </a:xfrm>
            <a:prstGeom prst="line">
              <a:avLst/>
            </a:prstGeom>
            <a:ln w="28575"/>
          </p:spPr>
          <p:style>
            <a:lnRef idx="1">
              <a:schemeClr val="dk1"/>
            </a:lnRef>
            <a:fillRef idx="0">
              <a:schemeClr val="dk1"/>
            </a:fillRef>
            <a:effectRef idx="0">
              <a:schemeClr val="dk1"/>
            </a:effectRef>
            <a:fontRef idx="minor">
              <a:schemeClr val="tx1"/>
            </a:fontRef>
          </p:style>
        </p:cxnSp>
      </p:grpSp>
      <p:sp>
        <p:nvSpPr>
          <p:cNvPr id="34" name="TextBox 33">
            <a:extLst>
              <a:ext uri="{FF2B5EF4-FFF2-40B4-BE49-F238E27FC236}">
                <a16:creationId xmlns:a16="http://schemas.microsoft.com/office/drawing/2014/main" id="{40F58008-BF74-4F03-A927-3A4FD6FE1AE6}"/>
              </a:ext>
            </a:extLst>
          </p:cNvPr>
          <p:cNvSpPr txBox="1"/>
          <p:nvPr/>
        </p:nvSpPr>
        <p:spPr>
          <a:xfrm>
            <a:off x="2899198" y="1757342"/>
            <a:ext cx="1207382" cy="369332"/>
          </a:xfrm>
          <a:prstGeom prst="rect">
            <a:avLst/>
          </a:prstGeom>
          <a:noFill/>
        </p:spPr>
        <p:txBody>
          <a:bodyPr wrap="none" rtlCol="0">
            <a:spAutoFit/>
          </a:bodyPr>
          <a:lstStyle/>
          <a:p>
            <a:r>
              <a:rPr lang="en-GB" dirty="0"/>
              <a:t>Can Supply</a:t>
            </a:r>
          </a:p>
        </p:txBody>
      </p:sp>
      <p:sp>
        <p:nvSpPr>
          <p:cNvPr id="2" name="TextBox 1"/>
          <p:cNvSpPr txBox="1"/>
          <p:nvPr/>
        </p:nvSpPr>
        <p:spPr>
          <a:xfrm>
            <a:off x="2215166" y="3361386"/>
            <a:ext cx="6800045"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One supplier can supply one product to either one or more customers.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2CCAEC-F24B-49F3-8B0F-BBF9FAF1714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126</a:t>
            </a:fld>
            <a:endParaRPr lang="en-IN"/>
          </a:p>
        </p:txBody>
      </p:sp>
      <p:grpSp>
        <p:nvGrpSpPr>
          <p:cNvPr id="3" name="Group 14">
            <a:extLst>
              <a:ext uri="{FF2B5EF4-FFF2-40B4-BE49-F238E27FC236}">
                <a16:creationId xmlns:a16="http://schemas.microsoft.com/office/drawing/2014/main" id="{8614F644-530E-45A8-A2E2-A133BF9D64D7}"/>
              </a:ext>
            </a:extLst>
          </p:cNvPr>
          <p:cNvGrpSpPr/>
          <p:nvPr/>
        </p:nvGrpSpPr>
        <p:grpSpPr>
          <a:xfrm>
            <a:off x="1276050" y="1609332"/>
            <a:ext cx="8451273" cy="1406238"/>
            <a:chOff x="951345" y="720436"/>
            <a:chExt cx="8451273" cy="1406238"/>
          </a:xfrm>
        </p:grpSpPr>
        <p:sp>
          <p:nvSpPr>
            <p:cNvPr id="16" name="Rectangle 15">
              <a:extLst>
                <a:ext uri="{FF2B5EF4-FFF2-40B4-BE49-F238E27FC236}">
                  <a16:creationId xmlns:a16="http://schemas.microsoft.com/office/drawing/2014/main" id="{C06F6A3F-6BA1-4195-83CD-786D4DE3C52D}"/>
                </a:ext>
              </a:extLst>
            </p:cNvPr>
            <p:cNvSpPr/>
            <p:nvPr/>
          </p:nvSpPr>
          <p:spPr>
            <a:xfrm>
              <a:off x="951345" y="1071418"/>
              <a:ext cx="2105891" cy="5264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a:t>
              </a:r>
            </a:p>
          </p:txBody>
        </p:sp>
        <p:sp>
          <p:nvSpPr>
            <p:cNvPr id="17" name="Rectangle 16">
              <a:extLst>
                <a:ext uri="{FF2B5EF4-FFF2-40B4-BE49-F238E27FC236}">
                  <a16:creationId xmlns:a16="http://schemas.microsoft.com/office/drawing/2014/main" id="{EAC44AA8-0048-4B29-BE58-0C6CE2E4C387}"/>
                </a:ext>
              </a:extLst>
            </p:cNvPr>
            <p:cNvSpPr/>
            <p:nvPr/>
          </p:nvSpPr>
          <p:spPr>
            <a:xfrm>
              <a:off x="7255154" y="720436"/>
              <a:ext cx="2147464"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 1</a:t>
              </a:r>
            </a:p>
          </p:txBody>
        </p:sp>
        <p:sp>
          <p:nvSpPr>
            <p:cNvPr id="18" name="Rectangle 17">
              <a:extLst>
                <a:ext uri="{FF2B5EF4-FFF2-40B4-BE49-F238E27FC236}">
                  <a16:creationId xmlns:a16="http://schemas.microsoft.com/office/drawing/2014/main" id="{F5B64F72-0721-46E5-AD64-D4763BCC0533}"/>
                </a:ext>
              </a:extLst>
            </p:cNvPr>
            <p:cNvSpPr/>
            <p:nvPr/>
          </p:nvSpPr>
          <p:spPr>
            <a:xfrm>
              <a:off x="3948543" y="1027545"/>
              <a:ext cx="1916547" cy="6142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19" name="Rectangle 18">
              <a:extLst>
                <a:ext uri="{FF2B5EF4-FFF2-40B4-BE49-F238E27FC236}">
                  <a16:creationId xmlns:a16="http://schemas.microsoft.com/office/drawing/2014/main" id="{7D46B4FB-1F52-4B4A-AB2A-A61C000E89A8}"/>
                </a:ext>
              </a:extLst>
            </p:cNvPr>
            <p:cNvSpPr/>
            <p:nvPr/>
          </p:nvSpPr>
          <p:spPr>
            <a:xfrm>
              <a:off x="7255154" y="1669473"/>
              <a:ext cx="2147464"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 2</a:t>
              </a:r>
            </a:p>
          </p:txBody>
        </p:sp>
        <p:cxnSp>
          <p:nvCxnSpPr>
            <p:cNvPr id="20" name="Straight Connector 19">
              <a:extLst>
                <a:ext uri="{FF2B5EF4-FFF2-40B4-BE49-F238E27FC236}">
                  <a16:creationId xmlns:a16="http://schemas.microsoft.com/office/drawing/2014/main" id="{33407563-7647-49AE-A7A8-34F8F23F701F}"/>
                </a:ext>
              </a:extLst>
            </p:cNvPr>
            <p:cNvCxnSpPr>
              <a:stCxn id="16" idx="3"/>
              <a:endCxn id="18" idx="1"/>
            </p:cNvCxnSpPr>
            <p:nvPr/>
          </p:nvCxnSpPr>
          <p:spPr>
            <a:xfrm flipV="1">
              <a:off x="3057236" y="1334654"/>
              <a:ext cx="89130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08F79D3-F203-42E1-B218-23C9A77EA557}"/>
                </a:ext>
              </a:extLst>
            </p:cNvPr>
            <p:cNvCxnSpPr>
              <a:cxnSpLocks/>
              <a:endCxn id="17" idx="1"/>
            </p:cNvCxnSpPr>
            <p:nvPr/>
          </p:nvCxnSpPr>
          <p:spPr>
            <a:xfrm flipV="1">
              <a:off x="5881258" y="949037"/>
              <a:ext cx="1373896" cy="383308"/>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24896B6-21AD-441D-B3C8-DA5DB31D0A48}"/>
                </a:ext>
              </a:extLst>
            </p:cNvPr>
            <p:cNvCxnSpPr>
              <a:cxnSpLocks/>
              <a:endCxn id="19" idx="1"/>
            </p:cNvCxnSpPr>
            <p:nvPr/>
          </p:nvCxnSpPr>
          <p:spPr>
            <a:xfrm>
              <a:off x="5881258" y="1332347"/>
              <a:ext cx="1373896" cy="565727"/>
            </a:xfrm>
            <a:prstGeom prst="line">
              <a:avLst/>
            </a:prstGeom>
            <a:ln w="28575"/>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A123A7F6-63A4-4CD7-87D2-7ADE83B19D92}"/>
              </a:ext>
            </a:extLst>
          </p:cNvPr>
          <p:cNvSpPr txBox="1"/>
          <p:nvPr/>
        </p:nvSpPr>
        <p:spPr>
          <a:xfrm>
            <a:off x="3067973" y="2649194"/>
            <a:ext cx="1313180" cy="369332"/>
          </a:xfrm>
          <a:prstGeom prst="rect">
            <a:avLst/>
          </a:prstGeom>
          <a:noFill/>
        </p:spPr>
        <p:txBody>
          <a:bodyPr wrap="none" rtlCol="0">
            <a:spAutoFit/>
          </a:bodyPr>
          <a:lstStyle/>
          <a:p>
            <a:r>
              <a:rPr lang="en-GB" dirty="0"/>
              <a:t>Buying from</a:t>
            </a:r>
          </a:p>
        </p:txBody>
      </p:sp>
      <p:sp>
        <p:nvSpPr>
          <p:cNvPr id="2" name="TextBox 1"/>
          <p:cNvSpPr txBox="1"/>
          <p:nvPr/>
        </p:nvSpPr>
        <p:spPr>
          <a:xfrm>
            <a:off x="2678806" y="3581945"/>
            <a:ext cx="618185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Given customer getting supplied by a supplier one or more products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9730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B552FE-31C1-4EC0-BC03-E98BF752588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127</a:t>
            </a:fld>
            <a:endParaRPr lang="en-IN"/>
          </a:p>
        </p:txBody>
      </p:sp>
      <p:grpSp>
        <p:nvGrpSpPr>
          <p:cNvPr id="3" name="Group 22">
            <a:extLst>
              <a:ext uri="{FF2B5EF4-FFF2-40B4-BE49-F238E27FC236}">
                <a16:creationId xmlns:a16="http://schemas.microsoft.com/office/drawing/2014/main" id="{7C369DB4-475E-41DF-B242-9FD656616C6F}"/>
              </a:ext>
            </a:extLst>
          </p:cNvPr>
          <p:cNvGrpSpPr/>
          <p:nvPr/>
        </p:nvGrpSpPr>
        <p:grpSpPr>
          <a:xfrm>
            <a:off x="1449185" y="1296227"/>
            <a:ext cx="8451273" cy="1406238"/>
            <a:chOff x="951345" y="720436"/>
            <a:chExt cx="8451273" cy="1406238"/>
          </a:xfrm>
        </p:grpSpPr>
        <p:sp>
          <p:nvSpPr>
            <p:cNvPr id="24" name="Rectangle 23">
              <a:extLst>
                <a:ext uri="{FF2B5EF4-FFF2-40B4-BE49-F238E27FC236}">
                  <a16:creationId xmlns:a16="http://schemas.microsoft.com/office/drawing/2014/main" id="{9915F6AE-C159-43F5-94FF-EC8FF942F80E}"/>
                </a:ext>
              </a:extLst>
            </p:cNvPr>
            <p:cNvSpPr/>
            <p:nvPr/>
          </p:nvSpPr>
          <p:spPr>
            <a:xfrm>
              <a:off x="951345" y="1071418"/>
              <a:ext cx="2105891" cy="5264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25" name="Rectangle 24">
              <a:extLst>
                <a:ext uri="{FF2B5EF4-FFF2-40B4-BE49-F238E27FC236}">
                  <a16:creationId xmlns:a16="http://schemas.microsoft.com/office/drawing/2014/main" id="{74E4C3ED-F532-4C78-8FB4-6A30207BE1D9}"/>
                </a:ext>
              </a:extLst>
            </p:cNvPr>
            <p:cNvSpPr/>
            <p:nvPr/>
          </p:nvSpPr>
          <p:spPr>
            <a:xfrm>
              <a:off x="7255154" y="720436"/>
              <a:ext cx="2147464"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 1</a:t>
              </a:r>
            </a:p>
          </p:txBody>
        </p:sp>
        <p:sp>
          <p:nvSpPr>
            <p:cNvPr id="26" name="Rectangle 25">
              <a:extLst>
                <a:ext uri="{FF2B5EF4-FFF2-40B4-BE49-F238E27FC236}">
                  <a16:creationId xmlns:a16="http://schemas.microsoft.com/office/drawing/2014/main" id="{5B41657D-D676-4CB2-86D4-D7CE830093CC}"/>
                </a:ext>
              </a:extLst>
            </p:cNvPr>
            <p:cNvSpPr/>
            <p:nvPr/>
          </p:nvSpPr>
          <p:spPr>
            <a:xfrm>
              <a:off x="3948543" y="1027545"/>
              <a:ext cx="1916547" cy="6142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Customer</a:t>
              </a:r>
            </a:p>
          </p:txBody>
        </p:sp>
        <p:sp>
          <p:nvSpPr>
            <p:cNvPr id="27" name="Rectangle 26">
              <a:extLst>
                <a:ext uri="{FF2B5EF4-FFF2-40B4-BE49-F238E27FC236}">
                  <a16:creationId xmlns:a16="http://schemas.microsoft.com/office/drawing/2014/main" id="{C5F95E4F-E116-4E7E-916C-0C68A5A1513E}"/>
                </a:ext>
              </a:extLst>
            </p:cNvPr>
            <p:cNvSpPr/>
            <p:nvPr/>
          </p:nvSpPr>
          <p:spPr>
            <a:xfrm>
              <a:off x="7255154" y="1669473"/>
              <a:ext cx="2147464" cy="45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 2</a:t>
              </a:r>
            </a:p>
          </p:txBody>
        </p:sp>
        <p:cxnSp>
          <p:nvCxnSpPr>
            <p:cNvPr id="28" name="Straight Connector 27">
              <a:extLst>
                <a:ext uri="{FF2B5EF4-FFF2-40B4-BE49-F238E27FC236}">
                  <a16:creationId xmlns:a16="http://schemas.microsoft.com/office/drawing/2014/main" id="{4C512FEF-B58F-4C0F-83DF-1BDA2C17D83B}"/>
                </a:ext>
              </a:extLst>
            </p:cNvPr>
            <p:cNvCxnSpPr>
              <a:stCxn id="24" idx="3"/>
              <a:endCxn id="26" idx="1"/>
            </p:cNvCxnSpPr>
            <p:nvPr/>
          </p:nvCxnSpPr>
          <p:spPr>
            <a:xfrm flipV="1">
              <a:off x="3057236" y="1334654"/>
              <a:ext cx="89130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A462BE5-9325-46B2-81F2-ED31F0F57AF6}"/>
                </a:ext>
              </a:extLst>
            </p:cNvPr>
            <p:cNvCxnSpPr>
              <a:cxnSpLocks/>
              <a:endCxn id="25" idx="1"/>
            </p:cNvCxnSpPr>
            <p:nvPr/>
          </p:nvCxnSpPr>
          <p:spPr>
            <a:xfrm flipV="1">
              <a:off x="5881258" y="949037"/>
              <a:ext cx="1373896" cy="383308"/>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4E7D0C9-5891-4D11-9C0F-8496537C2440}"/>
                </a:ext>
              </a:extLst>
            </p:cNvPr>
            <p:cNvCxnSpPr>
              <a:cxnSpLocks/>
              <a:endCxn id="27" idx="1"/>
            </p:cNvCxnSpPr>
            <p:nvPr/>
          </p:nvCxnSpPr>
          <p:spPr>
            <a:xfrm>
              <a:off x="5881258" y="1332347"/>
              <a:ext cx="1373896" cy="565727"/>
            </a:xfrm>
            <a:prstGeom prst="line">
              <a:avLst/>
            </a:prstGeom>
            <a:ln w="28575"/>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525E0035-1908-4D93-81D7-7822B6B8DD24}"/>
              </a:ext>
            </a:extLst>
          </p:cNvPr>
          <p:cNvSpPr txBox="1"/>
          <p:nvPr/>
        </p:nvSpPr>
        <p:spPr>
          <a:xfrm>
            <a:off x="3476053" y="2296124"/>
            <a:ext cx="970330" cy="369332"/>
          </a:xfrm>
          <a:prstGeom prst="rect">
            <a:avLst/>
          </a:prstGeom>
          <a:noFill/>
        </p:spPr>
        <p:txBody>
          <a:bodyPr wrap="none" rtlCol="0">
            <a:spAutoFit/>
          </a:bodyPr>
          <a:lstStyle/>
          <a:p>
            <a:r>
              <a:rPr lang="en-GB" dirty="0"/>
              <a:t>Used by </a:t>
            </a:r>
          </a:p>
        </p:txBody>
      </p:sp>
      <p:sp>
        <p:nvSpPr>
          <p:cNvPr id="2" name="TextBox 1"/>
          <p:cNvSpPr txBox="1"/>
          <p:nvPr/>
        </p:nvSpPr>
        <p:spPr>
          <a:xfrm>
            <a:off x="2215166" y="3734873"/>
            <a:ext cx="744398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Given product can be used by customer supplied by multiple suppliers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5121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2D26DCD-15DE-4214-999E-814781B37A9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128</a:t>
            </a:fld>
            <a:endParaRPr lang="en-IN"/>
          </a:p>
        </p:txBody>
      </p:sp>
      <p:sp>
        <p:nvSpPr>
          <p:cNvPr id="7" name="Rectangle 6">
            <a:extLst>
              <a:ext uri="{FF2B5EF4-FFF2-40B4-BE49-F238E27FC236}">
                <a16:creationId xmlns:a16="http://schemas.microsoft.com/office/drawing/2014/main" id="{17B321D3-78A2-49CB-A922-843496AA45B3}"/>
              </a:ext>
            </a:extLst>
          </p:cNvPr>
          <p:cNvSpPr/>
          <p:nvPr/>
        </p:nvSpPr>
        <p:spPr>
          <a:xfrm>
            <a:off x="1754909" y="1514764"/>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8" name="Rectangle 7">
            <a:extLst>
              <a:ext uri="{FF2B5EF4-FFF2-40B4-BE49-F238E27FC236}">
                <a16:creationId xmlns:a16="http://schemas.microsoft.com/office/drawing/2014/main" id="{2FAE0E19-0489-4DAB-B593-0278B51DC715}"/>
              </a:ext>
            </a:extLst>
          </p:cNvPr>
          <p:cNvSpPr/>
          <p:nvPr/>
        </p:nvSpPr>
        <p:spPr>
          <a:xfrm>
            <a:off x="7901704" y="1510147"/>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a:t>
            </a:r>
          </a:p>
        </p:txBody>
      </p:sp>
      <p:sp>
        <p:nvSpPr>
          <p:cNvPr id="9" name="Rectangle 8">
            <a:extLst>
              <a:ext uri="{FF2B5EF4-FFF2-40B4-BE49-F238E27FC236}">
                <a16:creationId xmlns:a16="http://schemas.microsoft.com/office/drawing/2014/main" id="{722B012B-C900-434C-9676-FA2572E799E1}"/>
              </a:ext>
            </a:extLst>
          </p:cNvPr>
          <p:cNvSpPr/>
          <p:nvPr/>
        </p:nvSpPr>
        <p:spPr>
          <a:xfrm>
            <a:off x="4789053" y="4059382"/>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10" name="Diamond 9">
            <a:extLst>
              <a:ext uri="{FF2B5EF4-FFF2-40B4-BE49-F238E27FC236}">
                <a16:creationId xmlns:a16="http://schemas.microsoft.com/office/drawing/2014/main" id="{D5439B6C-B23C-4229-8DEE-E6B18D5949B5}"/>
              </a:ext>
            </a:extLst>
          </p:cNvPr>
          <p:cNvSpPr/>
          <p:nvPr/>
        </p:nvSpPr>
        <p:spPr>
          <a:xfrm>
            <a:off x="5207002" y="1433946"/>
            <a:ext cx="1778000" cy="1149926"/>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SPC</a:t>
            </a:r>
          </a:p>
        </p:txBody>
      </p:sp>
      <p:cxnSp>
        <p:nvCxnSpPr>
          <p:cNvPr id="11" name="Straight Connector 10">
            <a:extLst>
              <a:ext uri="{FF2B5EF4-FFF2-40B4-BE49-F238E27FC236}">
                <a16:creationId xmlns:a16="http://schemas.microsoft.com/office/drawing/2014/main" id="{1C011D90-D459-4BE4-A7F0-8F109AEF4D9E}"/>
              </a:ext>
            </a:extLst>
          </p:cNvPr>
          <p:cNvCxnSpPr/>
          <p:nvPr/>
        </p:nvCxnSpPr>
        <p:spPr>
          <a:xfrm flipV="1">
            <a:off x="6985004" y="2008908"/>
            <a:ext cx="92132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7A65213-1AE3-411C-9BD1-6EE5F1F4B407}"/>
              </a:ext>
            </a:extLst>
          </p:cNvPr>
          <p:cNvCxnSpPr>
            <a:cxnSpLocks/>
            <a:stCxn id="10" idx="2"/>
          </p:cNvCxnSpPr>
          <p:nvPr/>
        </p:nvCxnSpPr>
        <p:spPr>
          <a:xfrm flipH="1">
            <a:off x="6082144" y="2583872"/>
            <a:ext cx="13858" cy="1475510"/>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BF1A57-468F-4930-83C8-54469C3C453C}"/>
              </a:ext>
            </a:extLst>
          </p:cNvPr>
          <p:cNvSpPr txBox="1"/>
          <p:nvPr/>
        </p:nvSpPr>
        <p:spPr>
          <a:xfrm rot="20159896">
            <a:off x="182736" y="855458"/>
            <a:ext cx="3476849" cy="461665"/>
          </a:xfrm>
          <a:prstGeom prst="rect">
            <a:avLst/>
          </a:prstGeom>
          <a:noFill/>
        </p:spPr>
        <p:txBody>
          <a:bodyPr wrap="none" rtlCol="0">
            <a:spAutoFit/>
          </a:bodyPr>
          <a:lstStyle/>
          <a:p>
            <a:r>
              <a:rPr lang="en-GB" sz="2400" dirty="0"/>
              <a:t>Ternary Relationship Exists</a:t>
            </a:r>
          </a:p>
        </p:txBody>
      </p:sp>
      <p:pic>
        <p:nvPicPr>
          <p:cNvPr id="14" name="Picture 13">
            <a:extLst>
              <a:ext uri="{FF2B5EF4-FFF2-40B4-BE49-F238E27FC236}">
                <a16:creationId xmlns:a16="http://schemas.microsoft.com/office/drawing/2014/main" id="{6F83687E-B0F6-436E-8478-0F4C7BA5A5AC}"/>
              </a:ext>
            </a:extLst>
          </p:cNvPr>
          <p:cNvPicPr>
            <a:picLocks noChangeAspect="1"/>
          </p:cNvPicPr>
          <p:nvPr/>
        </p:nvPicPr>
        <p:blipFill rotWithShape="1">
          <a:blip r:embed="rId2"/>
          <a:srcRect t="6678" b="20371"/>
          <a:stretch/>
        </p:blipFill>
        <p:spPr>
          <a:xfrm>
            <a:off x="5016644" y="691505"/>
            <a:ext cx="2255693" cy="658224"/>
          </a:xfrm>
          <a:prstGeom prst="rect">
            <a:avLst/>
          </a:prstGeom>
        </p:spPr>
      </p:pic>
      <p:pic>
        <p:nvPicPr>
          <p:cNvPr id="15" name="Picture 14">
            <a:extLst>
              <a:ext uri="{FF2B5EF4-FFF2-40B4-BE49-F238E27FC236}">
                <a16:creationId xmlns:a16="http://schemas.microsoft.com/office/drawing/2014/main" id="{39FE63AF-8024-401F-A5EB-14E51C3C27B4}"/>
              </a:ext>
            </a:extLst>
          </p:cNvPr>
          <p:cNvPicPr>
            <a:picLocks noChangeAspect="1"/>
          </p:cNvPicPr>
          <p:nvPr/>
        </p:nvPicPr>
        <p:blipFill rotWithShape="1">
          <a:blip r:embed="rId2"/>
          <a:srcRect t="6678" b="20371"/>
          <a:stretch/>
        </p:blipFill>
        <p:spPr>
          <a:xfrm rot="2340327">
            <a:off x="2140602" y="3554371"/>
            <a:ext cx="2255693" cy="658224"/>
          </a:xfrm>
          <a:prstGeom prst="rect">
            <a:avLst/>
          </a:prstGeom>
        </p:spPr>
      </p:pic>
      <p:pic>
        <p:nvPicPr>
          <p:cNvPr id="16" name="Picture 15">
            <a:extLst>
              <a:ext uri="{FF2B5EF4-FFF2-40B4-BE49-F238E27FC236}">
                <a16:creationId xmlns:a16="http://schemas.microsoft.com/office/drawing/2014/main" id="{D880FC12-B9C2-4EA1-8985-EFF7686F0A69}"/>
              </a:ext>
            </a:extLst>
          </p:cNvPr>
          <p:cNvPicPr>
            <a:picLocks noChangeAspect="1"/>
          </p:cNvPicPr>
          <p:nvPr/>
        </p:nvPicPr>
        <p:blipFill rotWithShape="1">
          <a:blip r:embed="rId2"/>
          <a:srcRect t="6678" b="20371"/>
          <a:stretch/>
        </p:blipFill>
        <p:spPr>
          <a:xfrm rot="19002530">
            <a:off x="7751434" y="3554371"/>
            <a:ext cx="2255693" cy="65822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321D3-78A2-49CB-A922-843496AA45B3}"/>
              </a:ext>
            </a:extLst>
          </p:cNvPr>
          <p:cNvSpPr/>
          <p:nvPr/>
        </p:nvSpPr>
        <p:spPr>
          <a:xfrm>
            <a:off x="1754909" y="1514764"/>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4" name="Rectangle 3">
            <a:extLst>
              <a:ext uri="{FF2B5EF4-FFF2-40B4-BE49-F238E27FC236}">
                <a16:creationId xmlns:a16="http://schemas.microsoft.com/office/drawing/2014/main" id="{2FAE0E19-0489-4DAB-B593-0278B51DC715}"/>
              </a:ext>
            </a:extLst>
          </p:cNvPr>
          <p:cNvSpPr/>
          <p:nvPr/>
        </p:nvSpPr>
        <p:spPr>
          <a:xfrm>
            <a:off x="7901704" y="1510147"/>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a:t>
            </a:r>
          </a:p>
        </p:txBody>
      </p:sp>
      <p:sp>
        <p:nvSpPr>
          <p:cNvPr id="6" name="Rectangle 5">
            <a:extLst>
              <a:ext uri="{FF2B5EF4-FFF2-40B4-BE49-F238E27FC236}">
                <a16:creationId xmlns:a16="http://schemas.microsoft.com/office/drawing/2014/main" id="{722B012B-C900-434C-9676-FA2572E799E1}"/>
              </a:ext>
            </a:extLst>
          </p:cNvPr>
          <p:cNvSpPr/>
          <p:nvPr/>
        </p:nvSpPr>
        <p:spPr>
          <a:xfrm>
            <a:off x="4746336" y="3978103"/>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7" name="Diamond 6">
            <a:extLst>
              <a:ext uri="{FF2B5EF4-FFF2-40B4-BE49-F238E27FC236}">
                <a16:creationId xmlns:a16="http://schemas.microsoft.com/office/drawing/2014/main" id="{D5439B6C-B23C-4229-8DEE-E6B18D5949B5}"/>
              </a:ext>
            </a:extLst>
          </p:cNvPr>
          <p:cNvSpPr/>
          <p:nvPr/>
        </p:nvSpPr>
        <p:spPr>
          <a:xfrm>
            <a:off x="4968182" y="1433946"/>
            <a:ext cx="2016820" cy="1149926"/>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SPC</a:t>
            </a:r>
          </a:p>
        </p:txBody>
      </p:sp>
      <p:cxnSp>
        <p:nvCxnSpPr>
          <p:cNvPr id="9" name="Straight Connector 8">
            <a:extLst>
              <a:ext uri="{FF2B5EF4-FFF2-40B4-BE49-F238E27FC236}">
                <a16:creationId xmlns:a16="http://schemas.microsoft.com/office/drawing/2014/main" id="{34886453-D5CE-42C1-AE3E-05831F5F68CE}"/>
              </a:ext>
            </a:extLst>
          </p:cNvPr>
          <p:cNvCxnSpPr>
            <a:endCxn id="7" idx="1"/>
          </p:cNvCxnSpPr>
          <p:nvPr/>
        </p:nvCxnSpPr>
        <p:spPr>
          <a:xfrm>
            <a:off x="4281046" y="2004293"/>
            <a:ext cx="687136" cy="4616"/>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C011D90-D459-4BE4-A7F0-8F109AEF4D9E}"/>
              </a:ext>
            </a:extLst>
          </p:cNvPr>
          <p:cNvCxnSpPr/>
          <p:nvPr/>
        </p:nvCxnSpPr>
        <p:spPr>
          <a:xfrm flipV="1">
            <a:off x="6985004" y="2008908"/>
            <a:ext cx="92132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7A65213-1AE3-411C-9BD1-6EE5F1F4B407}"/>
              </a:ext>
            </a:extLst>
          </p:cNvPr>
          <p:cNvCxnSpPr>
            <a:cxnSpLocks/>
            <a:stCxn id="7" idx="2"/>
          </p:cNvCxnSpPr>
          <p:nvPr/>
        </p:nvCxnSpPr>
        <p:spPr>
          <a:xfrm>
            <a:off x="5976592" y="2583872"/>
            <a:ext cx="0" cy="1394231"/>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FBF1A57-468F-4930-83C8-54469C3C453C}"/>
              </a:ext>
            </a:extLst>
          </p:cNvPr>
          <p:cNvSpPr txBox="1"/>
          <p:nvPr/>
        </p:nvSpPr>
        <p:spPr>
          <a:xfrm rot="20159896">
            <a:off x="182736" y="855458"/>
            <a:ext cx="3476849" cy="461665"/>
          </a:xfrm>
          <a:prstGeom prst="rect">
            <a:avLst/>
          </a:prstGeom>
          <a:noFill/>
        </p:spPr>
        <p:txBody>
          <a:bodyPr wrap="none" rtlCol="0">
            <a:spAutoFit/>
          </a:bodyPr>
          <a:lstStyle/>
          <a:p>
            <a:r>
              <a:rPr lang="en-GB" sz="2400" dirty="0"/>
              <a:t>Ternary Relationship Exists</a:t>
            </a:r>
          </a:p>
        </p:txBody>
      </p:sp>
      <p:sp>
        <p:nvSpPr>
          <p:cNvPr id="3" name="TextBox 2">
            <a:extLst>
              <a:ext uri="{FF2B5EF4-FFF2-40B4-BE49-F238E27FC236}">
                <a16:creationId xmlns:a16="http://schemas.microsoft.com/office/drawing/2014/main" id="{50DB1A56-EB15-478C-87C1-D43BBEF46203}"/>
              </a:ext>
            </a:extLst>
          </p:cNvPr>
          <p:cNvSpPr txBox="1"/>
          <p:nvPr/>
        </p:nvSpPr>
        <p:spPr>
          <a:xfrm>
            <a:off x="5163884" y="513032"/>
            <a:ext cx="2282578" cy="830997"/>
          </a:xfrm>
          <a:prstGeom prst="rect">
            <a:avLst/>
          </a:prstGeom>
          <a:noFill/>
        </p:spPr>
        <p:txBody>
          <a:bodyPr wrap="square" rtlCol="0">
            <a:spAutoFit/>
          </a:bodyPr>
          <a:lstStyle/>
          <a:p>
            <a:r>
              <a:rPr lang="en-GB" sz="2400" dirty="0"/>
              <a:t>Selling to / Buying from</a:t>
            </a:r>
          </a:p>
        </p:txBody>
      </p:sp>
      <p:sp>
        <p:nvSpPr>
          <p:cNvPr id="12" name="TextBox 11">
            <a:extLst>
              <a:ext uri="{FF2B5EF4-FFF2-40B4-BE49-F238E27FC236}">
                <a16:creationId xmlns:a16="http://schemas.microsoft.com/office/drawing/2014/main" id="{67FF5BEB-DE9C-4E2A-B640-4F6C92E7E7F1}"/>
              </a:ext>
            </a:extLst>
          </p:cNvPr>
          <p:cNvSpPr txBox="1"/>
          <p:nvPr/>
        </p:nvSpPr>
        <p:spPr>
          <a:xfrm rot="3029829">
            <a:off x="3068556" y="3325107"/>
            <a:ext cx="713657" cy="461665"/>
          </a:xfrm>
          <a:prstGeom prst="rect">
            <a:avLst/>
          </a:prstGeom>
          <a:noFill/>
        </p:spPr>
        <p:txBody>
          <a:bodyPr wrap="none" rtlCol="0">
            <a:spAutoFit/>
          </a:bodyPr>
          <a:lstStyle/>
          <a:p>
            <a:r>
              <a:rPr lang="en-GB" sz="2400" dirty="0"/>
              <a:t>Sells</a:t>
            </a:r>
          </a:p>
        </p:txBody>
      </p:sp>
      <p:sp>
        <p:nvSpPr>
          <p:cNvPr id="14" name="TextBox 13">
            <a:extLst>
              <a:ext uri="{FF2B5EF4-FFF2-40B4-BE49-F238E27FC236}">
                <a16:creationId xmlns:a16="http://schemas.microsoft.com/office/drawing/2014/main" id="{970109FA-1878-4B02-837B-5786B3AD5ECD}"/>
              </a:ext>
            </a:extLst>
          </p:cNvPr>
          <p:cNvSpPr txBox="1"/>
          <p:nvPr/>
        </p:nvSpPr>
        <p:spPr>
          <a:xfrm rot="18891632">
            <a:off x="7974937" y="3620330"/>
            <a:ext cx="1155253" cy="461665"/>
          </a:xfrm>
          <a:prstGeom prst="rect">
            <a:avLst/>
          </a:prstGeom>
          <a:noFill/>
        </p:spPr>
        <p:txBody>
          <a:bodyPr wrap="none" rtlCol="0">
            <a:spAutoFit/>
          </a:bodyPr>
          <a:lstStyle/>
          <a:p>
            <a:r>
              <a:rPr lang="en-GB" sz="2400" dirty="0"/>
              <a:t>Used by</a:t>
            </a:r>
          </a:p>
        </p:txBody>
      </p:sp>
      <p:sp>
        <p:nvSpPr>
          <p:cNvPr id="5" name="Date Placeholder 4">
            <a:extLst>
              <a:ext uri="{FF2B5EF4-FFF2-40B4-BE49-F238E27FC236}">
                <a16:creationId xmlns:a16="http://schemas.microsoft.com/office/drawing/2014/main" id="{6F25AA12-53BB-3F0E-0B20-08B4CD6AEBBF}"/>
              </a:ext>
            </a:extLst>
          </p:cNvPr>
          <p:cNvSpPr>
            <a:spLocks noGrp="1"/>
          </p:cNvSpPr>
          <p:nvPr>
            <p:ph type="dt" sz="half" idx="10"/>
          </p:nvPr>
        </p:nvSpPr>
        <p:spPr/>
        <p:txBody>
          <a:bodyPr/>
          <a:lstStyle/>
          <a:p>
            <a:fld id="{B75A2459-15F9-4D4C-9305-5F52E67C249D}" type="datetime1">
              <a:rPr lang="en-IN" smtClean="0"/>
              <a:t>18-03-2024</a:t>
            </a:fld>
            <a:endParaRPr lang="en-IN"/>
          </a:p>
        </p:txBody>
      </p:sp>
      <p:sp>
        <p:nvSpPr>
          <p:cNvPr id="13" name="Slide Number Placeholder 12">
            <a:extLst>
              <a:ext uri="{FF2B5EF4-FFF2-40B4-BE49-F238E27FC236}">
                <a16:creationId xmlns:a16="http://schemas.microsoft.com/office/drawing/2014/main" id="{D885850D-4D9F-DEFA-846B-845A80108777}"/>
              </a:ext>
            </a:extLst>
          </p:cNvPr>
          <p:cNvSpPr>
            <a:spLocks noGrp="1"/>
          </p:cNvSpPr>
          <p:nvPr>
            <p:ph type="sldNum" sz="quarter" idx="12"/>
          </p:nvPr>
        </p:nvSpPr>
        <p:spPr/>
        <p:txBody>
          <a:bodyPr/>
          <a:lstStyle/>
          <a:p>
            <a:fld id="{E40ACE51-2A07-47A0-928F-9E7C07ADCF05}" type="slidenum">
              <a:rPr lang="en-IN" smtClean="0"/>
              <a:pPr/>
              <a:t>129</a:t>
            </a:fld>
            <a:endParaRPr lang="en-IN"/>
          </a:p>
        </p:txBody>
      </p:sp>
    </p:spTree>
    <p:extLst>
      <p:ext uri="{BB962C8B-B14F-4D97-AF65-F5344CB8AC3E}">
        <p14:creationId xmlns:p14="http://schemas.microsoft.com/office/powerpoint/2010/main" val="56892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Deletion Anamoly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CD282DB6-656A-4CFB-A040-B9B58CDB732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13</a:t>
            </a:fld>
            <a:endParaRPr lang="en-IN"/>
          </a:p>
        </p:txBody>
      </p:sp>
      <p:pic>
        <p:nvPicPr>
          <p:cNvPr id="7" name="Picture 6">
            <a:extLst>
              <a:ext uri="{FF2B5EF4-FFF2-40B4-BE49-F238E27FC236}">
                <a16:creationId xmlns:a16="http://schemas.microsoft.com/office/drawing/2014/main" id="{7B18FE2B-DB3F-4846-932F-4F3552C0D2F8}"/>
              </a:ext>
            </a:extLst>
          </p:cNvPr>
          <p:cNvPicPr>
            <a:picLocks noChangeAspect="1"/>
          </p:cNvPicPr>
          <p:nvPr/>
        </p:nvPicPr>
        <p:blipFill rotWithShape="1">
          <a:blip r:embed="rId2"/>
          <a:srcRect l="1515"/>
          <a:stretch/>
        </p:blipFill>
        <p:spPr>
          <a:xfrm>
            <a:off x="812893" y="1445490"/>
            <a:ext cx="7915472" cy="4678219"/>
          </a:xfrm>
          <a:prstGeom prst="rect">
            <a:avLst/>
          </a:prstGeom>
        </p:spPr>
      </p:pic>
      <p:sp>
        <p:nvSpPr>
          <p:cNvPr id="8" name="TextBox 7">
            <a:extLst>
              <a:ext uri="{FF2B5EF4-FFF2-40B4-BE49-F238E27FC236}">
                <a16:creationId xmlns:a16="http://schemas.microsoft.com/office/drawing/2014/main" id="{BE0985E0-C526-4271-B228-79BF06D7E0C9}"/>
              </a:ext>
            </a:extLst>
          </p:cNvPr>
          <p:cNvSpPr txBox="1"/>
          <p:nvPr/>
        </p:nvSpPr>
        <p:spPr>
          <a:xfrm>
            <a:off x="9116292" y="3341514"/>
            <a:ext cx="2770908" cy="1200329"/>
          </a:xfrm>
          <a:prstGeom prst="rect">
            <a:avLst/>
          </a:prstGeom>
          <a:noFill/>
          <a:ln w="38100">
            <a:solidFill>
              <a:srgbClr val="AF219E"/>
            </a:solidFill>
          </a:ln>
        </p:spPr>
        <p:txBody>
          <a:bodyPr wrap="square" rtlCol="0">
            <a:spAutoFit/>
          </a:bodyPr>
          <a:lstStyle/>
          <a:p>
            <a:pPr algn="just"/>
            <a:r>
              <a:rPr lang="en-GB" sz="2400" dirty="0">
                <a:latin typeface="Times New Roman" pitchFamily="18" charset="0"/>
                <a:cs typeface="Times New Roman" pitchFamily="18" charset="0"/>
              </a:rPr>
              <a:t>Details of students who left the college has to be deleted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321D3-78A2-49CB-A922-843496AA45B3}"/>
              </a:ext>
            </a:extLst>
          </p:cNvPr>
          <p:cNvSpPr/>
          <p:nvPr/>
        </p:nvSpPr>
        <p:spPr>
          <a:xfrm>
            <a:off x="1754909" y="1514764"/>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Supplier</a:t>
            </a:r>
          </a:p>
        </p:txBody>
      </p:sp>
      <p:sp>
        <p:nvSpPr>
          <p:cNvPr id="4" name="Rectangle 3">
            <a:extLst>
              <a:ext uri="{FF2B5EF4-FFF2-40B4-BE49-F238E27FC236}">
                <a16:creationId xmlns:a16="http://schemas.microsoft.com/office/drawing/2014/main" id="{2FAE0E19-0489-4DAB-B593-0278B51DC715}"/>
              </a:ext>
            </a:extLst>
          </p:cNvPr>
          <p:cNvSpPr/>
          <p:nvPr/>
        </p:nvSpPr>
        <p:spPr>
          <a:xfrm>
            <a:off x="7901704" y="1510147"/>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Customer</a:t>
            </a:r>
          </a:p>
        </p:txBody>
      </p:sp>
      <p:sp>
        <p:nvSpPr>
          <p:cNvPr id="6" name="Rectangle 5">
            <a:extLst>
              <a:ext uri="{FF2B5EF4-FFF2-40B4-BE49-F238E27FC236}">
                <a16:creationId xmlns:a16="http://schemas.microsoft.com/office/drawing/2014/main" id="{722B012B-C900-434C-9676-FA2572E799E1}"/>
              </a:ext>
            </a:extLst>
          </p:cNvPr>
          <p:cNvSpPr/>
          <p:nvPr/>
        </p:nvSpPr>
        <p:spPr>
          <a:xfrm>
            <a:off x="4784505" y="4220104"/>
            <a:ext cx="2530764" cy="9882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Product</a:t>
            </a:r>
          </a:p>
        </p:txBody>
      </p:sp>
      <p:sp>
        <p:nvSpPr>
          <p:cNvPr id="7" name="Diamond 6">
            <a:extLst>
              <a:ext uri="{FF2B5EF4-FFF2-40B4-BE49-F238E27FC236}">
                <a16:creationId xmlns:a16="http://schemas.microsoft.com/office/drawing/2014/main" id="{D5439B6C-B23C-4229-8DEE-E6B18D5949B5}"/>
              </a:ext>
            </a:extLst>
          </p:cNvPr>
          <p:cNvSpPr/>
          <p:nvPr/>
        </p:nvSpPr>
        <p:spPr>
          <a:xfrm>
            <a:off x="5207002" y="1433946"/>
            <a:ext cx="1778000" cy="1149926"/>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SC</a:t>
            </a:r>
          </a:p>
        </p:txBody>
      </p:sp>
      <p:cxnSp>
        <p:nvCxnSpPr>
          <p:cNvPr id="9" name="Straight Connector 8">
            <a:extLst>
              <a:ext uri="{FF2B5EF4-FFF2-40B4-BE49-F238E27FC236}">
                <a16:creationId xmlns:a16="http://schemas.microsoft.com/office/drawing/2014/main" id="{34886453-D5CE-42C1-AE3E-05831F5F68CE}"/>
              </a:ext>
            </a:extLst>
          </p:cNvPr>
          <p:cNvCxnSpPr>
            <a:stCxn id="2" idx="3"/>
          </p:cNvCxnSpPr>
          <p:nvPr/>
        </p:nvCxnSpPr>
        <p:spPr>
          <a:xfrm flipV="1">
            <a:off x="4285673" y="2008909"/>
            <a:ext cx="92132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C011D90-D459-4BE4-A7F0-8F109AEF4D9E}"/>
              </a:ext>
            </a:extLst>
          </p:cNvPr>
          <p:cNvCxnSpPr/>
          <p:nvPr/>
        </p:nvCxnSpPr>
        <p:spPr>
          <a:xfrm flipV="1">
            <a:off x="6985004" y="2008908"/>
            <a:ext cx="921327" cy="1"/>
          </a:xfrm>
          <a:prstGeom prst="line">
            <a:avLst/>
          </a:prstGeom>
          <a:ln w="28575"/>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FBF1A57-468F-4930-83C8-54469C3C453C}"/>
              </a:ext>
            </a:extLst>
          </p:cNvPr>
          <p:cNvSpPr txBox="1"/>
          <p:nvPr/>
        </p:nvSpPr>
        <p:spPr>
          <a:xfrm rot="20159896">
            <a:off x="257308" y="855458"/>
            <a:ext cx="3327706" cy="461665"/>
          </a:xfrm>
          <a:prstGeom prst="rect">
            <a:avLst/>
          </a:prstGeom>
          <a:noFill/>
        </p:spPr>
        <p:txBody>
          <a:bodyPr wrap="none" rtlCol="0">
            <a:spAutoFit/>
          </a:bodyPr>
          <a:lstStyle/>
          <a:p>
            <a:r>
              <a:rPr lang="en-GB" sz="2400" dirty="0"/>
              <a:t>Binary Relationship Exists</a:t>
            </a:r>
          </a:p>
        </p:txBody>
      </p:sp>
      <p:sp>
        <p:nvSpPr>
          <p:cNvPr id="5" name="Diamond 4">
            <a:extLst>
              <a:ext uri="{FF2B5EF4-FFF2-40B4-BE49-F238E27FC236}">
                <a16:creationId xmlns:a16="http://schemas.microsoft.com/office/drawing/2014/main" id="{2C912ABB-C5D7-43F9-9FD4-353731148958}"/>
              </a:ext>
            </a:extLst>
          </p:cNvPr>
          <p:cNvSpPr/>
          <p:nvPr/>
        </p:nvSpPr>
        <p:spPr>
          <a:xfrm rot="18789959">
            <a:off x="7864446" y="3181906"/>
            <a:ext cx="1551972" cy="1142132"/>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PC</a:t>
            </a:r>
          </a:p>
        </p:txBody>
      </p:sp>
      <p:sp>
        <p:nvSpPr>
          <p:cNvPr id="8" name="Diamond 7">
            <a:extLst>
              <a:ext uri="{FF2B5EF4-FFF2-40B4-BE49-F238E27FC236}">
                <a16:creationId xmlns:a16="http://schemas.microsoft.com/office/drawing/2014/main" id="{2CC55D67-D2D8-4E9E-AD38-868D955761B6}"/>
              </a:ext>
            </a:extLst>
          </p:cNvPr>
          <p:cNvSpPr/>
          <p:nvPr/>
        </p:nvSpPr>
        <p:spPr>
          <a:xfrm rot="2810430">
            <a:off x="3238583" y="3033688"/>
            <a:ext cx="1292546" cy="1149926"/>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a:t>SP</a:t>
            </a:r>
          </a:p>
        </p:txBody>
      </p:sp>
      <p:cxnSp>
        <p:nvCxnSpPr>
          <p:cNvPr id="17" name="Straight Connector 16">
            <a:extLst>
              <a:ext uri="{FF2B5EF4-FFF2-40B4-BE49-F238E27FC236}">
                <a16:creationId xmlns:a16="http://schemas.microsoft.com/office/drawing/2014/main" id="{2FA48DB1-DA5E-472A-B1CA-AE08CE2921BB}"/>
              </a:ext>
            </a:extLst>
          </p:cNvPr>
          <p:cNvCxnSpPr>
            <a:cxnSpLocks/>
            <a:stCxn id="8" idx="3"/>
            <a:endCxn id="6" idx="1"/>
          </p:cNvCxnSpPr>
          <p:nvPr/>
        </p:nvCxnSpPr>
        <p:spPr>
          <a:xfrm>
            <a:off x="4326927" y="4080076"/>
            <a:ext cx="457578" cy="634174"/>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826CF13-801D-40FB-9C07-623693FDFFF0}"/>
              </a:ext>
            </a:extLst>
          </p:cNvPr>
          <p:cNvCxnSpPr>
            <a:cxnSpLocks/>
            <a:stCxn id="2" idx="2"/>
            <a:endCxn id="8" idx="1"/>
          </p:cNvCxnSpPr>
          <p:nvPr/>
        </p:nvCxnSpPr>
        <p:spPr>
          <a:xfrm>
            <a:off x="3020291" y="2503055"/>
            <a:ext cx="422494" cy="634171"/>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AD1CC8D-7DAB-4C96-9517-83E26CBC33E2}"/>
              </a:ext>
            </a:extLst>
          </p:cNvPr>
          <p:cNvCxnSpPr>
            <a:cxnSpLocks/>
            <a:endCxn id="5" idx="1"/>
          </p:cNvCxnSpPr>
          <p:nvPr/>
        </p:nvCxnSpPr>
        <p:spPr>
          <a:xfrm flipV="1">
            <a:off x="7353438" y="4318957"/>
            <a:ext cx="756131" cy="64097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D114243-92CC-461D-8684-CF32B2601839}"/>
              </a:ext>
            </a:extLst>
          </p:cNvPr>
          <p:cNvCxnSpPr>
            <a:cxnSpLocks/>
            <a:stCxn id="5" idx="3"/>
          </p:cNvCxnSpPr>
          <p:nvPr/>
        </p:nvCxnSpPr>
        <p:spPr>
          <a:xfrm flipV="1">
            <a:off x="9171295" y="2498439"/>
            <a:ext cx="489941" cy="688548"/>
          </a:xfrm>
          <a:prstGeom prst="line">
            <a:avLst/>
          </a:prstGeom>
          <a:ln w="28575"/>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434187" y="3910779"/>
            <a:ext cx="2400300" cy="1807441"/>
          </a:xfrm>
          <a:prstGeom prst="rect">
            <a:avLst/>
          </a:prstGeom>
        </p:spPr>
      </p:pic>
      <p:sp>
        <p:nvSpPr>
          <p:cNvPr id="3" name="Date Placeholder 2">
            <a:extLst>
              <a:ext uri="{FF2B5EF4-FFF2-40B4-BE49-F238E27FC236}">
                <a16:creationId xmlns:a16="http://schemas.microsoft.com/office/drawing/2014/main" id="{B70F9A4E-0989-29F9-0362-4FA2FAFF7C68}"/>
              </a:ext>
            </a:extLst>
          </p:cNvPr>
          <p:cNvSpPr>
            <a:spLocks noGrp="1"/>
          </p:cNvSpPr>
          <p:nvPr>
            <p:ph type="dt" sz="half" idx="10"/>
          </p:nvPr>
        </p:nvSpPr>
        <p:spPr/>
        <p:txBody>
          <a:bodyPr/>
          <a:lstStyle/>
          <a:p>
            <a:fld id="{CC30444C-0895-4B6B-B5E4-309A247A5FD1}" type="datetime1">
              <a:rPr lang="en-IN" smtClean="0"/>
              <a:t>18-03-2024</a:t>
            </a:fld>
            <a:endParaRPr lang="en-IN"/>
          </a:p>
        </p:txBody>
      </p:sp>
      <p:sp>
        <p:nvSpPr>
          <p:cNvPr id="13" name="Slide Number Placeholder 12">
            <a:extLst>
              <a:ext uri="{FF2B5EF4-FFF2-40B4-BE49-F238E27FC236}">
                <a16:creationId xmlns:a16="http://schemas.microsoft.com/office/drawing/2014/main" id="{321CC01C-C1DE-57D9-EC71-ACAEC58FC007}"/>
              </a:ext>
            </a:extLst>
          </p:cNvPr>
          <p:cNvSpPr>
            <a:spLocks noGrp="1"/>
          </p:cNvSpPr>
          <p:nvPr>
            <p:ph type="sldNum" sz="quarter" idx="12"/>
          </p:nvPr>
        </p:nvSpPr>
        <p:spPr/>
        <p:txBody>
          <a:bodyPr/>
          <a:lstStyle/>
          <a:p>
            <a:fld id="{E40ACE51-2A07-47A0-928F-9E7C07ADCF05}" type="slidenum">
              <a:rPr lang="en-IN" smtClean="0"/>
              <a:pPr/>
              <a:t>130</a:t>
            </a:fld>
            <a:endParaRPr lang="en-IN"/>
          </a:p>
        </p:txBody>
      </p:sp>
    </p:spTree>
    <p:extLst>
      <p:ext uri="{BB962C8B-B14F-4D97-AF65-F5344CB8AC3E}">
        <p14:creationId xmlns:p14="http://schemas.microsoft.com/office/powerpoint/2010/main" val="8348500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CF6D08-C97F-4BD2-BCE3-E59E5E0D9DF2}"/>
              </a:ext>
            </a:extLst>
          </p:cNvPr>
          <p:cNvPicPr>
            <a:picLocks noChangeAspect="1"/>
          </p:cNvPicPr>
          <p:nvPr/>
        </p:nvPicPr>
        <p:blipFill>
          <a:blip r:embed="rId2"/>
          <a:stretch>
            <a:fillRect/>
          </a:stretch>
        </p:blipFill>
        <p:spPr>
          <a:xfrm>
            <a:off x="2395173" y="734503"/>
            <a:ext cx="3133725" cy="1285875"/>
          </a:xfrm>
          <a:prstGeom prst="rect">
            <a:avLst/>
          </a:prstGeom>
        </p:spPr>
      </p:pic>
      <p:pic>
        <p:nvPicPr>
          <p:cNvPr id="5" name="Picture 4">
            <a:extLst>
              <a:ext uri="{FF2B5EF4-FFF2-40B4-BE49-F238E27FC236}">
                <a16:creationId xmlns:a16="http://schemas.microsoft.com/office/drawing/2014/main" id="{B59EC833-120D-46F7-BF10-7F94177E5BD1}"/>
              </a:ext>
            </a:extLst>
          </p:cNvPr>
          <p:cNvPicPr>
            <a:picLocks noChangeAspect="1"/>
          </p:cNvPicPr>
          <p:nvPr/>
        </p:nvPicPr>
        <p:blipFill>
          <a:blip r:embed="rId3"/>
          <a:stretch>
            <a:fillRect/>
          </a:stretch>
        </p:blipFill>
        <p:spPr>
          <a:xfrm>
            <a:off x="7647254" y="1268735"/>
            <a:ext cx="2324100" cy="1485900"/>
          </a:xfrm>
          <a:prstGeom prst="rect">
            <a:avLst/>
          </a:prstGeom>
        </p:spPr>
      </p:pic>
      <p:pic>
        <p:nvPicPr>
          <p:cNvPr id="7" name="Picture 6">
            <a:extLst>
              <a:ext uri="{FF2B5EF4-FFF2-40B4-BE49-F238E27FC236}">
                <a16:creationId xmlns:a16="http://schemas.microsoft.com/office/drawing/2014/main" id="{1A0B95B6-F6CE-4E44-98EC-A525E1D81191}"/>
              </a:ext>
            </a:extLst>
          </p:cNvPr>
          <p:cNvPicPr>
            <a:picLocks noChangeAspect="1"/>
          </p:cNvPicPr>
          <p:nvPr/>
        </p:nvPicPr>
        <p:blipFill>
          <a:blip r:embed="rId4"/>
          <a:stretch>
            <a:fillRect/>
          </a:stretch>
        </p:blipFill>
        <p:spPr>
          <a:xfrm>
            <a:off x="4780974" y="3917811"/>
            <a:ext cx="2286000" cy="1524000"/>
          </a:xfrm>
          <a:prstGeom prst="rect">
            <a:avLst/>
          </a:prstGeom>
        </p:spPr>
      </p:pic>
      <p:pic>
        <p:nvPicPr>
          <p:cNvPr id="9" name="Picture 8">
            <a:extLst>
              <a:ext uri="{FF2B5EF4-FFF2-40B4-BE49-F238E27FC236}">
                <a16:creationId xmlns:a16="http://schemas.microsoft.com/office/drawing/2014/main" id="{E983EDD0-797B-4E7F-A153-47FB46561FE2}"/>
              </a:ext>
            </a:extLst>
          </p:cNvPr>
          <p:cNvPicPr>
            <a:picLocks noChangeAspect="1"/>
          </p:cNvPicPr>
          <p:nvPr/>
        </p:nvPicPr>
        <p:blipFill>
          <a:blip r:embed="rId5"/>
          <a:stretch>
            <a:fillRect/>
          </a:stretch>
        </p:blipFill>
        <p:spPr>
          <a:xfrm>
            <a:off x="7647254" y="3362901"/>
            <a:ext cx="2133600" cy="1495425"/>
          </a:xfrm>
          <a:prstGeom prst="rect">
            <a:avLst/>
          </a:prstGeom>
        </p:spPr>
      </p:pic>
      <p:cxnSp>
        <p:nvCxnSpPr>
          <p:cNvPr id="10" name="Straight Connector 9">
            <a:extLst>
              <a:ext uri="{FF2B5EF4-FFF2-40B4-BE49-F238E27FC236}">
                <a16:creationId xmlns:a16="http://schemas.microsoft.com/office/drawing/2014/main" id="{4A9F8881-A5AE-42BC-BCD2-2CBAA741D24A}"/>
              </a:ext>
            </a:extLst>
          </p:cNvPr>
          <p:cNvCxnSpPr>
            <a:cxnSpLocks/>
          </p:cNvCxnSpPr>
          <p:nvPr/>
        </p:nvCxnSpPr>
        <p:spPr>
          <a:xfrm>
            <a:off x="5679275" y="1474491"/>
            <a:ext cx="1853333" cy="3069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BC20614-B179-4910-99EF-A5CF284685DE}"/>
              </a:ext>
            </a:extLst>
          </p:cNvPr>
          <p:cNvCxnSpPr>
            <a:cxnSpLocks/>
          </p:cNvCxnSpPr>
          <p:nvPr/>
        </p:nvCxnSpPr>
        <p:spPr>
          <a:xfrm>
            <a:off x="4948618" y="2518639"/>
            <a:ext cx="580280" cy="121285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EC4107B-666E-4909-8134-F942E8D05FFA}"/>
              </a:ext>
            </a:extLst>
          </p:cNvPr>
          <p:cNvCxnSpPr>
            <a:cxnSpLocks/>
          </p:cNvCxnSpPr>
          <p:nvPr/>
        </p:nvCxnSpPr>
        <p:spPr>
          <a:xfrm>
            <a:off x="5528898" y="2150050"/>
            <a:ext cx="2003710" cy="1212851"/>
          </a:xfrm>
          <a:prstGeom prst="line">
            <a:avLst/>
          </a:prstGeom>
          <a:ln w="28575"/>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6"/>
          <a:stretch>
            <a:fillRect/>
          </a:stretch>
        </p:blipFill>
        <p:spPr>
          <a:xfrm>
            <a:off x="693582" y="2872370"/>
            <a:ext cx="2400300" cy="1807441"/>
          </a:xfrm>
          <a:prstGeom prst="rect">
            <a:avLst/>
          </a:prstGeom>
        </p:spPr>
      </p:pic>
      <p:sp>
        <p:nvSpPr>
          <p:cNvPr id="2" name="Date Placeholder 1">
            <a:extLst>
              <a:ext uri="{FF2B5EF4-FFF2-40B4-BE49-F238E27FC236}">
                <a16:creationId xmlns:a16="http://schemas.microsoft.com/office/drawing/2014/main" id="{0D34D37D-B073-0532-69F3-830FA779F6EF}"/>
              </a:ext>
            </a:extLst>
          </p:cNvPr>
          <p:cNvSpPr>
            <a:spLocks noGrp="1"/>
          </p:cNvSpPr>
          <p:nvPr>
            <p:ph type="dt" sz="half" idx="10"/>
          </p:nvPr>
        </p:nvSpPr>
        <p:spPr/>
        <p:txBody>
          <a:bodyPr/>
          <a:lstStyle/>
          <a:p>
            <a:fld id="{268A657A-2703-4238-9CBF-EBFEFFF59D81}" type="datetime1">
              <a:rPr lang="en-IN" smtClean="0"/>
              <a:t>18-03-2024</a:t>
            </a:fld>
            <a:endParaRPr lang="en-IN"/>
          </a:p>
        </p:txBody>
      </p:sp>
      <p:sp>
        <p:nvSpPr>
          <p:cNvPr id="6" name="Slide Number Placeholder 5">
            <a:extLst>
              <a:ext uri="{FF2B5EF4-FFF2-40B4-BE49-F238E27FC236}">
                <a16:creationId xmlns:a16="http://schemas.microsoft.com/office/drawing/2014/main" id="{E5FF0191-98D0-8961-189D-8144A024DD3A}"/>
              </a:ext>
            </a:extLst>
          </p:cNvPr>
          <p:cNvSpPr>
            <a:spLocks noGrp="1"/>
          </p:cNvSpPr>
          <p:nvPr>
            <p:ph type="sldNum" sz="quarter" idx="12"/>
          </p:nvPr>
        </p:nvSpPr>
        <p:spPr/>
        <p:txBody>
          <a:bodyPr/>
          <a:lstStyle/>
          <a:p>
            <a:fld id="{E40ACE51-2A07-47A0-928F-9E7C07ADCF05}" type="slidenum">
              <a:rPr lang="en-IN" smtClean="0"/>
              <a:pPr/>
              <a:t>131</a:t>
            </a:fld>
            <a:endParaRPr lang="en-IN"/>
          </a:p>
        </p:txBody>
      </p:sp>
    </p:spTree>
    <p:extLst>
      <p:ext uri="{BB962C8B-B14F-4D97-AF65-F5344CB8AC3E}">
        <p14:creationId xmlns:p14="http://schemas.microsoft.com/office/powerpoint/2010/main" val="1464396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A88F6-EE77-4FB1-A3A0-DC1358911B0C}" type="datetime1">
              <a:rPr lang="en-IN" smtClean="0"/>
              <a:t>18-03-2024</a:t>
            </a:fld>
            <a:endParaRPr lang="en-IN"/>
          </a:p>
        </p:txBody>
      </p:sp>
      <p:sp>
        <p:nvSpPr>
          <p:cNvPr id="4" name="Slide Number Placeholder 3"/>
          <p:cNvSpPr>
            <a:spLocks noGrp="1"/>
          </p:cNvSpPr>
          <p:nvPr>
            <p:ph type="sldNum" sz="quarter" idx="12"/>
          </p:nvPr>
        </p:nvSpPr>
        <p:spPr/>
        <p:txBody>
          <a:bodyPr/>
          <a:lstStyle/>
          <a:p>
            <a:fld id="{E40ACE51-2A07-47A0-928F-9E7C07ADCF05}" type="slidenum">
              <a:rPr lang="en-IN" smtClean="0"/>
              <a:pPr/>
              <a:t>132</a:t>
            </a:fld>
            <a:endParaRPr lang="en-IN"/>
          </a:p>
        </p:txBody>
      </p:sp>
      <p:pic>
        <p:nvPicPr>
          <p:cNvPr id="5" name="Picture 4"/>
          <p:cNvPicPr>
            <a:picLocks noChangeAspect="1"/>
          </p:cNvPicPr>
          <p:nvPr/>
        </p:nvPicPr>
        <p:blipFill>
          <a:blip r:embed="rId2"/>
          <a:stretch>
            <a:fillRect/>
          </a:stretch>
        </p:blipFill>
        <p:spPr>
          <a:xfrm>
            <a:off x="5539010" y="175971"/>
            <a:ext cx="6296025" cy="4669733"/>
          </a:xfrm>
          <a:prstGeom prst="rect">
            <a:avLst/>
          </a:prstGeom>
        </p:spPr>
      </p:pic>
      <p:pic>
        <p:nvPicPr>
          <p:cNvPr id="6" name="Picture 5"/>
          <p:cNvPicPr>
            <a:picLocks noChangeAspect="1"/>
          </p:cNvPicPr>
          <p:nvPr/>
        </p:nvPicPr>
        <p:blipFill>
          <a:blip r:embed="rId3" cstate="print"/>
          <a:stretch>
            <a:fillRect/>
          </a:stretch>
        </p:blipFill>
        <p:spPr>
          <a:xfrm>
            <a:off x="450761" y="175971"/>
            <a:ext cx="4822979" cy="3398213"/>
          </a:xfrm>
          <a:prstGeom prst="rect">
            <a:avLst/>
          </a:prstGeom>
        </p:spPr>
      </p:pic>
      <p:sp>
        <p:nvSpPr>
          <p:cNvPr id="7" name="Rectangle 6"/>
          <p:cNvSpPr/>
          <p:nvPr/>
        </p:nvSpPr>
        <p:spPr>
          <a:xfrm>
            <a:off x="524734" y="971213"/>
            <a:ext cx="4675031" cy="3992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59827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CFF541-19D8-4B62-99F7-29289C3CF407}"/>
              </a:ext>
            </a:extLst>
          </p:cNvPr>
          <p:cNvPicPr>
            <a:picLocks noChangeAspect="1"/>
          </p:cNvPicPr>
          <p:nvPr/>
        </p:nvPicPr>
        <p:blipFill>
          <a:blip r:embed="rId2"/>
          <a:stretch>
            <a:fillRect/>
          </a:stretch>
        </p:blipFill>
        <p:spPr>
          <a:xfrm>
            <a:off x="6082602" y="1884864"/>
            <a:ext cx="3541689" cy="1350928"/>
          </a:xfrm>
          <a:prstGeom prst="rect">
            <a:avLst/>
          </a:prstGeom>
        </p:spPr>
      </p:pic>
      <p:pic>
        <p:nvPicPr>
          <p:cNvPr id="7" name="Picture 6">
            <a:extLst>
              <a:ext uri="{FF2B5EF4-FFF2-40B4-BE49-F238E27FC236}">
                <a16:creationId xmlns:a16="http://schemas.microsoft.com/office/drawing/2014/main" id="{C8156DF9-64DB-4734-BC8B-5C3FCE72AB8B}"/>
              </a:ext>
            </a:extLst>
          </p:cNvPr>
          <p:cNvPicPr>
            <a:picLocks noChangeAspect="1"/>
          </p:cNvPicPr>
          <p:nvPr/>
        </p:nvPicPr>
        <p:blipFill>
          <a:blip r:embed="rId3"/>
          <a:stretch>
            <a:fillRect/>
          </a:stretch>
        </p:blipFill>
        <p:spPr>
          <a:xfrm>
            <a:off x="5800437" y="3848173"/>
            <a:ext cx="3897745" cy="1266825"/>
          </a:xfrm>
          <a:prstGeom prst="rect">
            <a:avLst/>
          </a:prstGeom>
        </p:spPr>
      </p:pic>
      <p:pic>
        <p:nvPicPr>
          <p:cNvPr id="9" name="Picture 8">
            <a:extLst>
              <a:ext uri="{FF2B5EF4-FFF2-40B4-BE49-F238E27FC236}">
                <a16:creationId xmlns:a16="http://schemas.microsoft.com/office/drawing/2014/main" id="{0282708F-85CA-4C11-A302-C5A6FED2267F}"/>
              </a:ext>
            </a:extLst>
          </p:cNvPr>
          <p:cNvPicPr>
            <a:picLocks noChangeAspect="1"/>
          </p:cNvPicPr>
          <p:nvPr/>
        </p:nvPicPr>
        <p:blipFill rotWithShape="1">
          <a:blip r:embed="rId4"/>
          <a:srcRect l="337" t="4310" r="-337" b="-4310"/>
          <a:stretch/>
        </p:blipFill>
        <p:spPr>
          <a:xfrm>
            <a:off x="1251526" y="4321865"/>
            <a:ext cx="4053840" cy="1266825"/>
          </a:xfrm>
          <a:prstGeom prst="rect">
            <a:avLst/>
          </a:prstGeom>
        </p:spPr>
      </p:pic>
      <p:cxnSp>
        <p:nvCxnSpPr>
          <p:cNvPr id="10" name="Straight Connector 9">
            <a:extLst>
              <a:ext uri="{FF2B5EF4-FFF2-40B4-BE49-F238E27FC236}">
                <a16:creationId xmlns:a16="http://schemas.microsoft.com/office/drawing/2014/main" id="{E757B5EF-CA70-4C9A-B0AE-101377ABE7F0}"/>
              </a:ext>
            </a:extLst>
          </p:cNvPr>
          <p:cNvCxnSpPr>
            <a:cxnSpLocks/>
            <a:endCxn id="5" idx="1"/>
          </p:cNvCxnSpPr>
          <p:nvPr/>
        </p:nvCxnSpPr>
        <p:spPr>
          <a:xfrm>
            <a:off x="5131195" y="2338052"/>
            <a:ext cx="951407" cy="22227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61568FF-FFCF-44B3-BC9A-91EF02498954}"/>
              </a:ext>
            </a:extLst>
          </p:cNvPr>
          <p:cNvCxnSpPr>
            <a:cxnSpLocks/>
          </p:cNvCxnSpPr>
          <p:nvPr/>
        </p:nvCxnSpPr>
        <p:spPr>
          <a:xfrm flipH="1">
            <a:off x="3297381" y="3585422"/>
            <a:ext cx="101601" cy="8122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4B220A-641F-4D91-B6F1-9E4644D48305}"/>
              </a:ext>
            </a:extLst>
          </p:cNvPr>
          <p:cNvCxnSpPr>
            <a:cxnSpLocks/>
          </p:cNvCxnSpPr>
          <p:nvPr/>
        </p:nvCxnSpPr>
        <p:spPr>
          <a:xfrm>
            <a:off x="5131195" y="3264549"/>
            <a:ext cx="964805" cy="572047"/>
          </a:xfrm>
          <a:prstGeom prst="line">
            <a:avLst/>
          </a:prstGeom>
          <a:ln w="28575"/>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02180A0-292E-475A-B4E0-0FE4324BFC97}"/>
              </a:ext>
            </a:extLst>
          </p:cNvPr>
          <p:cNvSpPr txBox="1"/>
          <p:nvPr/>
        </p:nvSpPr>
        <p:spPr>
          <a:xfrm>
            <a:off x="8387722" y="501691"/>
            <a:ext cx="3134191" cy="1200329"/>
          </a:xfrm>
          <a:prstGeom prst="rect">
            <a:avLst/>
          </a:prstGeom>
          <a:solidFill>
            <a:srgbClr val="CC99FF"/>
          </a:solidFill>
        </p:spPr>
        <p:txBody>
          <a:bodyPr wrap="none" rtlCol="0">
            <a:spAutoFit/>
          </a:bodyPr>
          <a:lstStyle/>
          <a:p>
            <a:r>
              <a:rPr lang="en-GB" sz="2400" dirty="0">
                <a:latin typeface="Times New Roman" pitchFamily="18" charset="0"/>
                <a:cs typeface="Times New Roman" pitchFamily="18" charset="0"/>
              </a:rPr>
              <a:t>ACME Sells 72X SW</a:t>
            </a:r>
          </a:p>
          <a:p>
            <a:r>
              <a:rPr lang="en-GB" sz="2400" dirty="0">
                <a:latin typeface="Times New Roman" pitchFamily="18" charset="0"/>
                <a:cs typeface="Times New Roman" pitchFamily="18" charset="0"/>
              </a:rPr>
              <a:t>Ford Uses 72X SW</a:t>
            </a:r>
          </a:p>
          <a:p>
            <a:r>
              <a:rPr lang="en-GB" sz="2400" dirty="0">
                <a:latin typeface="Times New Roman" pitchFamily="18" charset="0"/>
                <a:cs typeface="Times New Roman" pitchFamily="18" charset="0"/>
              </a:rPr>
              <a:t>ACME supplies to Ford</a:t>
            </a:r>
          </a:p>
        </p:txBody>
      </p:sp>
      <p:sp>
        <p:nvSpPr>
          <p:cNvPr id="22" name="TextBox 21">
            <a:extLst>
              <a:ext uri="{FF2B5EF4-FFF2-40B4-BE49-F238E27FC236}">
                <a16:creationId xmlns:a16="http://schemas.microsoft.com/office/drawing/2014/main" id="{DDC9CD2D-7A02-4E6D-8A41-5677F17376D5}"/>
              </a:ext>
            </a:extLst>
          </p:cNvPr>
          <p:cNvSpPr txBox="1"/>
          <p:nvPr/>
        </p:nvSpPr>
        <p:spPr>
          <a:xfrm>
            <a:off x="5595529" y="5610193"/>
            <a:ext cx="5717308"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GB" sz="3200" dirty="0">
                <a:latin typeface="Times New Roman" pitchFamily="18" charset="0"/>
                <a:cs typeface="Times New Roman" pitchFamily="18" charset="0"/>
              </a:rPr>
              <a:t>ACME Sells 72X SW to Ford</a:t>
            </a:r>
          </a:p>
        </p:txBody>
      </p:sp>
      <p:sp>
        <p:nvSpPr>
          <p:cNvPr id="28" name="Arrow: Down 27">
            <a:extLst>
              <a:ext uri="{FF2B5EF4-FFF2-40B4-BE49-F238E27FC236}">
                <a16:creationId xmlns:a16="http://schemas.microsoft.com/office/drawing/2014/main" id="{B36AC9F2-A2E8-478E-984C-8FD8C23BB966}"/>
              </a:ext>
            </a:extLst>
          </p:cNvPr>
          <p:cNvSpPr/>
          <p:nvPr/>
        </p:nvSpPr>
        <p:spPr>
          <a:xfrm>
            <a:off x="10344727" y="1702020"/>
            <a:ext cx="461818" cy="3886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0509A8EC-764A-427A-960F-E4547C5C0A43}"/>
              </a:ext>
            </a:extLst>
          </p:cNvPr>
          <p:cNvPicPr>
            <a:picLocks noChangeAspect="1"/>
          </p:cNvPicPr>
          <p:nvPr/>
        </p:nvPicPr>
        <p:blipFill>
          <a:blip r:embed="rId5"/>
          <a:stretch>
            <a:fillRect/>
          </a:stretch>
        </p:blipFill>
        <p:spPr>
          <a:xfrm>
            <a:off x="994132" y="805503"/>
            <a:ext cx="4276725" cy="3000375"/>
          </a:xfrm>
          <a:prstGeom prst="rect">
            <a:avLst/>
          </a:prstGeom>
        </p:spPr>
      </p:pic>
      <p:sp>
        <p:nvSpPr>
          <p:cNvPr id="32" name="TextBox 31">
            <a:extLst>
              <a:ext uri="{FF2B5EF4-FFF2-40B4-BE49-F238E27FC236}">
                <a16:creationId xmlns:a16="http://schemas.microsoft.com/office/drawing/2014/main" id="{B67B8882-A27D-4F22-8AE5-D3EC69D03D59}"/>
              </a:ext>
            </a:extLst>
          </p:cNvPr>
          <p:cNvSpPr txBox="1"/>
          <p:nvPr/>
        </p:nvSpPr>
        <p:spPr>
          <a:xfrm>
            <a:off x="1150680" y="1519251"/>
            <a:ext cx="4120177" cy="286674"/>
          </a:xfrm>
          <a:prstGeom prst="rect">
            <a:avLst/>
          </a:prstGeom>
          <a:noFill/>
          <a:ln w="57150">
            <a:solidFill>
              <a:srgbClr val="FF0000"/>
            </a:solidFill>
          </a:ln>
        </p:spPr>
        <p:txBody>
          <a:bodyPr wrap="square">
            <a:spAutoFit/>
          </a:bodyPr>
          <a:lstStyle/>
          <a:p>
            <a:pPr algn="ctr"/>
            <a:endParaRPr lang="en-GB" sz="3200" dirty="0"/>
          </a:p>
        </p:txBody>
      </p:sp>
      <p:sp>
        <p:nvSpPr>
          <p:cNvPr id="33" name="TextBox 32">
            <a:extLst>
              <a:ext uri="{FF2B5EF4-FFF2-40B4-BE49-F238E27FC236}">
                <a16:creationId xmlns:a16="http://schemas.microsoft.com/office/drawing/2014/main" id="{C64A7BA6-FD9D-473B-9F1A-129641C6DFCB}"/>
              </a:ext>
            </a:extLst>
          </p:cNvPr>
          <p:cNvSpPr txBox="1"/>
          <p:nvPr/>
        </p:nvSpPr>
        <p:spPr>
          <a:xfrm>
            <a:off x="1072405" y="2878578"/>
            <a:ext cx="4120177" cy="286674"/>
          </a:xfrm>
          <a:prstGeom prst="rect">
            <a:avLst/>
          </a:prstGeom>
          <a:noFill/>
          <a:ln w="57150">
            <a:solidFill>
              <a:srgbClr val="FF0000"/>
            </a:solidFill>
          </a:ln>
        </p:spPr>
        <p:txBody>
          <a:bodyPr wrap="square">
            <a:spAutoFit/>
          </a:bodyPr>
          <a:lstStyle/>
          <a:p>
            <a:pPr algn="ctr"/>
            <a:endParaRPr lang="en-GB" sz="3200" dirty="0"/>
          </a:p>
        </p:txBody>
      </p:sp>
      <p:pic>
        <p:nvPicPr>
          <p:cNvPr id="35" name="Picture 34">
            <a:extLst>
              <a:ext uri="{FF2B5EF4-FFF2-40B4-BE49-F238E27FC236}">
                <a16:creationId xmlns:a16="http://schemas.microsoft.com/office/drawing/2014/main" id="{EF634545-51C3-4F6A-B3EF-4885AB7816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9480" y="2951977"/>
            <a:ext cx="950115" cy="853901"/>
          </a:xfrm>
          <a:prstGeom prst="rect">
            <a:avLst/>
          </a:prstGeom>
        </p:spPr>
      </p:pic>
      <p:sp>
        <p:nvSpPr>
          <p:cNvPr id="2" name="Date Placeholder 1">
            <a:extLst>
              <a:ext uri="{FF2B5EF4-FFF2-40B4-BE49-F238E27FC236}">
                <a16:creationId xmlns:a16="http://schemas.microsoft.com/office/drawing/2014/main" id="{A1B39311-41C2-CFCD-84AD-DEFA6CEA6D19}"/>
              </a:ext>
            </a:extLst>
          </p:cNvPr>
          <p:cNvSpPr>
            <a:spLocks noGrp="1"/>
          </p:cNvSpPr>
          <p:nvPr>
            <p:ph type="dt" sz="half" idx="10"/>
          </p:nvPr>
        </p:nvSpPr>
        <p:spPr/>
        <p:txBody>
          <a:bodyPr/>
          <a:lstStyle/>
          <a:p>
            <a:fld id="{9281EF68-5155-4615-84B7-934D8F1C1E2E}" type="datetime1">
              <a:rPr lang="en-IN" smtClean="0"/>
              <a:t>18-03-2024</a:t>
            </a:fld>
            <a:endParaRPr lang="en-IN"/>
          </a:p>
        </p:txBody>
      </p:sp>
      <p:sp>
        <p:nvSpPr>
          <p:cNvPr id="4" name="Slide Number Placeholder 3">
            <a:extLst>
              <a:ext uri="{FF2B5EF4-FFF2-40B4-BE49-F238E27FC236}">
                <a16:creationId xmlns:a16="http://schemas.microsoft.com/office/drawing/2014/main" id="{EA17060D-F681-ACE2-0ECB-A29DEC0FADBE}"/>
              </a:ext>
            </a:extLst>
          </p:cNvPr>
          <p:cNvSpPr>
            <a:spLocks noGrp="1"/>
          </p:cNvSpPr>
          <p:nvPr>
            <p:ph type="sldNum" sz="quarter" idx="12"/>
          </p:nvPr>
        </p:nvSpPr>
        <p:spPr/>
        <p:txBody>
          <a:bodyPr/>
          <a:lstStyle/>
          <a:p>
            <a:fld id="{E40ACE51-2A07-47A0-928F-9E7C07ADCF05}" type="slidenum">
              <a:rPr lang="en-IN" smtClean="0"/>
              <a:pPr/>
              <a:t>133</a:t>
            </a:fld>
            <a:endParaRPr lang="en-IN"/>
          </a:p>
        </p:txBody>
      </p:sp>
    </p:spTree>
    <p:extLst>
      <p:ext uri="{BB962C8B-B14F-4D97-AF65-F5344CB8AC3E}">
        <p14:creationId xmlns:p14="http://schemas.microsoft.com/office/powerpoint/2010/main" val="304774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8" grpId="0" animBg="1"/>
      <p:bldP spid="32" grpId="0" animBg="1"/>
      <p:bldP spid="3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C060BD-9ED6-41DD-B524-77FE46422436}"/>
              </a:ext>
            </a:extLst>
          </p:cNvPr>
          <p:cNvPicPr>
            <a:picLocks noChangeAspect="1"/>
          </p:cNvPicPr>
          <p:nvPr/>
        </p:nvPicPr>
        <p:blipFill rotWithShape="1">
          <a:blip r:embed="rId2"/>
          <a:srcRect l="1689"/>
          <a:stretch/>
        </p:blipFill>
        <p:spPr>
          <a:xfrm>
            <a:off x="1099126" y="814739"/>
            <a:ext cx="5575799" cy="3978933"/>
          </a:xfrm>
          <a:prstGeom prst="rect">
            <a:avLst/>
          </a:prstGeom>
        </p:spPr>
      </p:pic>
      <p:sp>
        <p:nvSpPr>
          <p:cNvPr id="3" name="TextBox 2">
            <a:extLst>
              <a:ext uri="{FF2B5EF4-FFF2-40B4-BE49-F238E27FC236}">
                <a16:creationId xmlns:a16="http://schemas.microsoft.com/office/drawing/2014/main" id="{07CF8419-1B98-4E66-9F6E-5EC296ACD56F}"/>
              </a:ext>
            </a:extLst>
          </p:cNvPr>
          <p:cNvSpPr txBox="1"/>
          <p:nvPr/>
        </p:nvSpPr>
        <p:spPr>
          <a:xfrm>
            <a:off x="1187625" y="1750158"/>
            <a:ext cx="5351720" cy="438860"/>
          </a:xfrm>
          <a:prstGeom prst="rect">
            <a:avLst/>
          </a:prstGeom>
          <a:noFill/>
          <a:ln w="57150">
            <a:solidFill>
              <a:srgbClr val="FF0000"/>
            </a:solidFill>
          </a:ln>
        </p:spPr>
        <p:txBody>
          <a:bodyPr wrap="square">
            <a:spAutoFit/>
          </a:bodyPr>
          <a:lstStyle/>
          <a:p>
            <a:pPr algn="ctr"/>
            <a:endParaRPr lang="en-GB" sz="3200" dirty="0"/>
          </a:p>
        </p:txBody>
      </p:sp>
      <p:sp>
        <p:nvSpPr>
          <p:cNvPr id="4" name="TextBox 3">
            <a:extLst>
              <a:ext uri="{FF2B5EF4-FFF2-40B4-BE49-F238E27FC236}">
                <a16:creationId xmlns:a16="http://schemas.microsoft.com/office/drawing/2014/main" id="{56D5DF23-0AD1-44FE-B0B9-F78F138D314E}"/>
              </a:ext>
            </a:extLst>
          </p:cNvPr>
          <p:cNvSpPr txBox="1"/>
          <p:nvPr/>
        </p:nvSpPr>
        <p:spPr>
          <a:xfrm>
            <a:off x="6938915" y="2021332"/>
            <a:ext cx="4726612" cy="954107"/>
          </a:xfrm>
          <a:prstGeom prst="rect">
            <a:avLst/>
          </a:prstGeom>
          <a:noFill/>
        </p:spPr>
        <p:txBody>
          <a:bodyPr wrap="square" rtlCol="0">
            <a:spAutoFit/>
          </a:bodyPr>
          <a:lstStyle/>
          <a:p>
            <a:pPr algn="ctr"/>
            <a:r>
              <a:rPr lang="en-GB" sz="2800" dirty="0">
                <a:latin typeface="Times New Roman" pitchFamily="18" charset="0"/>
                <a:cs typeface="Times New Roman" pitchFamily="18" charset="0"/>
              </a:rPr>
              <a:t>We can get this only from this table so </a:t>
            </a:r>
          </a:p>
        </p:txBody>
      </p:sp>
      <p:sp>
        <p:nvSpPr>
          <p:cNvPr id="5" name="TextBox 4">
            <a:extLst>
              <a:ext uri="{FF2B5EF4-FFF2-40B4-BE49-F238E27FC236}">
                <a16:creationId xmlns:a16="http://schemas.microsoft.com/office/drawing/2014/main" id="{9EBAF984-C406-4932-89CD-06199BA4EEB0}"/>
              </a:ext>
            </a:extLst>
          </p:cNvPr>
          <p:cNvSpPr txBox="1"/>
          <p:nvPr/>
        </p:nvSpPr>
        <p:spPr>
          <a:xfrm>
            <a:off x="7557751" y="3249768"/>
            <a:ext cx="3328357" cy="954107"/>
          </a:xfrm>
          <a:prstGeom prst="rect">
            <a:avLst/>
          </a:prstGeom>
          <a:noFill/>
        </p:spPr>
        <p:txBody>
          <a:bodyPr wrap="square" rtlCol="0">
            <a:spAutoFit/>
          </a:bodyPr>
          <a:lstStyle/>
          <a:p>
            <a:pPr algn="ctr"/>
            <a:r>
              <a:rPr lang="en-GB" sz="2800" dirty="0">
                <a:latin typeface="Times New Roman" pitchFamily="18" charset="0"/>
                <a:cs typeface="Times New Roman" pitchFamily="18" charset="0"/>
              </a:rPr>
              <a:t>Don’t decompose the table</a:t>
            </a:r>
          </a:p>
        </p:txBody>
      </p:sp>
      <p:sp>
        <p:nvSpPr>
          <p:cNvPr id="6" name="Date Placeholder 5">
            <a:extLst>
              <a:ext uri="{FF2B5EF4-FFF2-40B4-BE49-F238E27FC236}">
                <a16:creationId xmlns:a16="http://schemas.microsoft.com/office/drawing/2014/main" id="{C444940B-508B-10B8-CC68-4EF24B245FA4}"/>
              </a:ext>
            </a:extLst>
          </p:cNvPr>
          <p:cNvSpPr>
            <a:spLocks noGrp="1"/>
          </p:cNvSpPr>
          <p:nvPr>
            <p:ph type="dt" sz="half" idx="10"/>
          </p:nvPr>
        </p:nvSpPr>
        <p:spPr/>
        <p:txBody>
          <a:bodyPr/>
          <a:lstStyle/>
          <a:p>
            <a:fld id="{26739C08-E3A5-4DAF-97CE-E097B9929464}" type="datetime1">
              <a:rPr lang="en-IN" smtClean="0"/>
              <a:t>18-03-2024</a:t>
            </a:fld>
            <a:endParaRPr lang="en-IN"/>
          </a:p>
        </p:txBody>
      </p:sp>
      <p:sp>
        <p:nvSpPr>
          <p:cNvPr id="8" name="Slide Number Placeholder 7">
            <a:extLst>
              <a:ext uri="{FF2B5EF4-FFF2-40B4-BE49-F238E27FC236}">
                <a16:creationId xmlns:a16="http://schemas.microsoft.com/office/drawing/2014/main" id="{3E8A4D87-BA52-94F8-FEC4-02CE3000DCBE}"/>
              </a:ext>
            </a:extLst>
          </p:cNvPr>
          <p:cNvSpPr>
            <a:spLocks noGrp="1"/>
          </p:cNvSpPr>
          <p:nvPr>
            <p:ph type="sldNum" sz="quarter" idx="12"/>
          </p:nvPr>
        </p:nvSpPr>
        <p:spPr/>
        <p:txBody>
          <a:bodyPr/>
          <a:lstStyle/>
          <a:p>
            <a:fld id="{E40ACE51-2A07-47A0-928F-9E7C07ADCF05}" type="slidenum">
              <a:rPr lang="en-IN" smtClean="0"/>
              <a:pPr/>
              <a:t>134</a:t>
            </a:fld>
            <a:endParaRPr lang="en-IN"/>
          </a:p>
        </p:txBody>
      </p:sp>
    </p:spTree>
    <p:extLst>
      <p:ext uri="{BB962C8B-B14F-4D97-AF65-F5344CB8AC3E}">
        <p14:creationId xmlns:p14="http://schemas.microsoft.com/office/powerpoint/2010/main" val="29548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6BEA73-EB95-4199-9CA6-1025FCA85F34}"/>
              </a:ext>
            </a:extLst>
          </p:cNvPr>
          <p:cNvSpPr/>
          <p:nvPr/>
        </p:nvSpPr>
        <p:spPr>
          <a:xfrm>
            <a:off x="5066863" y="824499"/>
            <a:ext cx="6543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3" name="TextBox 2">
            <a:extLst>
              <a:ext uri="{FF2B5EF4-FFF2-40B4-BE49-F238E27FC236}">
                <a16:creationId xmlns:a16="http://schemas.microsoft.com/office/drawing/2014/main" id="{68A1E10F-85FD-4E09-9121-DAF78F7B23DE}"/>
              </a:ext>
            </a:extLst>
          </p:cNvPr>
          <p:cNvSpPr txBox="1"/>
          <p:nvPr/>
        </p:nvSpPr>
        <p:spPr>
          <a:xfrm>
            <a:off x="965902" y="3768437"/>
            <a:ext cx="4435830" cy="1200329"/>
          </a:xfrm>
          <a:prstGeom prst="rect">
            <a:avLst/>
          </a:prstGeom>
          <a:noFill/>
        </p:spPr>
        <p:txBody>
          <a:bodyPr wrap="none" rtlCol="0">
            <a:spAutoFit/>
          </a:bodyPr>
          <a:lstStyle/>
          <a:p>
            <a:pPr algn="ctr"/>
            <a:r>
              <a:rPr lang="en-GB" sz="2400" dirty="0">
                <a:latin typeface="Times New Roman" pitchFamily="18" charset="0"/>
                <a:cs typeface="Times New Roman" pitchFamily="18" charset="0"/>
              </a:rPr>
              <a:t>Additional Information is Created </a:t>
            </a:r>
          </a:p>
          <a:p>
            <a:pPr algn="ctr"/>
            <a:r>
              <a:rPr lang="en-GB" sz="2400" dirty="0">
                <a:latin typeface="Times New Roman" pitchFamily="18" charset="0"/>
                <a:cs typeface="Times New Roman" pitchFamily="18" charset="0"/>
              </a:rPr>
              <a:t>or </a:t>
            </a:r>
          </a:p>
          <a:p>
            <a:pPr algn="ctr"/>
            <a:r>
              <a:rPr lang="en-GB" sz="2400" dirty="0">
                <a:latin typeface="Times New Roman" pitchFamily="18" charset="0"/>
                <a:cs typeface="Times New Roman" pitchFamily="18" charset="0"/>
              </a:rPr>
              <a:t>Information is lost</a:t>
            </a:r>
          </a:p>
        </p:txBody>
      </p:sp>
      <p:cxnSp>
        <p:nvCxnSpPr>
          <p:cNvPr id="5" name="Straight Arrow Connector 4">
            <a:extLst>
              <a:ext uri="{FF2B5EF4-FFF2-40B4-BE49-F238E27FC236}">
                <a16:creationId xmlns:a16="http://schemas.microsoft.com/office/drawing/2014/main" id="{23F6BD88-7BAE-440C-B340-BCBC974AB353}"/>
              </a:ext>
            </a:extLst>
          </p:cNvPr>
          <p:cNvCxnSpPr>
            <a:cxnSpLocks/>
          </p:cNvCxnSpPr>
          <p:nvPr/>
        </p:nvCxnSpPr>
        <p:spPr>
          <a:xfrm flipH="1">
            <a:off x="4542655" y="1616364"/>
            <a:ext cx="740546" cy="71135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391C529-E145-4997-BD8A-B3A58EF1C3E2}"/>
              </a:ext>
            </a:extLst>
          </p:cNvPr>
          <p:cNvCxnSpPr>
            <a:cxnSpLocks/>
          </p:cNvCxnSpPr>
          <p:nvPr/>
        </p:nvCxnSpPr>
        <p:spPr>
          <a:xfrm>
            <a:off x="5502205" y="1616364"/>
            <a:ext cx="723836" cy="7340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42DFFBF-1C08-4B96-B0AE-60B6F8A02F3B}"/>
              </a:ext>
            </a:extLst>
          </p:cNvPr>
          <p:cNvSpPr/>
          <p:nvPr/>
        </p:nvSpPr>
        <p:spPr>
          <a:xfrm>
            <a:off x="4166201" y="2225964"/>
            <a:ext cx="6110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
        <p:nvSpPr>
          <p:cNvPr id="11" name="Rectangle 10">
            <a:extLst>
              <a:ext uri="{FF2B5EF4-FFF2-40B4-BE49-F238E27FC236}">
                <a16:creationId xmlns:a16="http://schemas.microsoft.com/office/drawing/2014/main" id="{DA8428D8-ED43-4118-B6D7-E50E6995124D}"/>
              </a:ext>
            </a:extLst>
          </p:cNvPr>
          <p:cNvSpPr/>
          <p:nvPr/>
        </p:nvSpPr>
        <p:spPr>
          <a:xfrm>
            <a:off x="5994400" y="2225964"/>
            <a:ext cx="62388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a:t>
            </a:r>
          </a:p>
        </p:txBody>
      </p:sp>
      <p:sp>
        <p:nvSpPr>
          <p:cNvPr id="7" name="Arrow: Right 6">
            <a:extLst>
              <a:ext uri="{FF2B5EF4-FFF2-40B4-BE49-F238E27FC236}">
                <a16:creationId xmlns:a16="http://schemas.microsoft.com/office/drawing/2014/main" id="{F1BB7853-9751-4D20-984E-2DF7A96E67C8}"/>
              </a:ext>
            </a:extLst>
          </p:cNvPr>
          <p:cNvSpPr/>
          <p:nvPr/>
        </p:nvSpPr>
        <p:spPr>
          <a:xfrm>
            <a:off x="6151419" y="3712865"/>
            <a:ext cx="1787236" cy="81064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Times New Roman" pitchFamily="18" charset="0"/>
                <a:cs typeface="Times New Roman" pitchFamily="18" charset="0"/>
              </a:rPr>
              <a:t>Stick to the </a:t>
            </a:r>
          </a:p>
        </p:txBody>
      </p:sp>
      <p:sp>
        <p:nvSpPr>
          <p:cNvPr id="8" name="TextBox 7">
            <a:extLst>
              <a:ext uri="{FF2B5EF4-FFF2-40B4-BE49-F238E27FC236}">
                <a16:creationId xmlns:a16="http://schemas.microsoft.com/office/drawing/2014/main" id="{B54EF6CC-16CF-4EF5-B3A0-53AAEB6ACEF3}"/>
              </a:ext>
            </a:extLst>
          </p:cNvPr>
          <p:cNvSpPr txBox="1"/>
          <p:nvPr/>
        </p:nvSpPr>
        <p:spPr>
          <a:xfrm>
            <a:off x="9081655" y="3574472"/>
            <a:ext cx="1704109" cy="1077218"/>
          </a:xfrm>
          <a:prstGeom prst="rect">
            <a:avLst/>
          </a:prstGeom>
          <a:noFill/>
        </p:spPr>
        <p:txBody>
          <a:bodyPr wrap="square" rtlCol="0">
            <a:spAutoFit/>
          </a:bodyPr>
          <a:lstStyle/>
          <a:p>
            <a:pPr algn="ctr"/>
            <a:r>
              <a:rPr lang="en-GB" sz="3200" dirty="0">
                <a:latin typeface="Times New Roman" pitchFamily="18" charset="0"/>
                <a:cs typeface="Times New Roman" pitchFamily="18" charset="0"/>
              </a:rPr>
              <a:t>Original Table</a:t>
            </a:r>
          </a:p>
        </p:txBody>
      </p:sp>
      <p:sp>
        <p:nvSpPr>
          <p:cNvPr id="21" name="Star: 5 Points 20">
            <a:extLst>
              <a:ext uri="{FF2B5EF4-FFF2-40B4-BE49-F238E27FC236}">
                <a16:creationId xmlns:a16="http://schemas.microsoft.com/office/drawing/2014/main" id="{5D8F4FCB-E691-402C-90B8-32101D850A5F}"/>
              </a:ext>
            </a:extLst>
          </p:cNvPr>
          <p:cNvSpPr/>
          <p:nvPr/>
        </p:nvSpPr>
        <p:spPr>
          <a:xfrm rot="19999804">
            <a:off x="544769" y="775278"/>
            <a:ext cx="2133181" cy="145934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Its in 5NF</a:t>
            </a:r>
          </a:p>
        </p:txBody>
      </p:sp>
      <p:sp>
        <p:nvSpPr>
          <p:cNvPr id="4" name="Date Placeholder 3">
            <a:extLst>
              <a:ext uri="{FF2B5EF4-FFF2-40B4-BE49-F238E27FC236}">
                <a16:creationId xmlns:a16="http://schemas.microsoft.com/office/drawing/2014/main" id="{E6D4E8DD-356C-80BA-AE10-3BAE816DF2A2}"/>
              </a:ext>
            </a:extLst>
          </p:cNvPr>
          <p:cNvSpPr>
            <a:spLocks noGrp="1"/>
          </p:cNvSpPr>
          <p:nvPr>
            <p:ph type="dt" sz="half" idx="10"/>
          </p:nvPr>
        </p:nvSpPr>
        <p:spPr/>
        <p:txBody>
          <a:bodyPr/>
          <a:lstStyle/>
          <a:p>
            <a:fld id="{11077311-C2CE-46C9-BA7F-9B9F1CE3F505}" type="datetime1">
              <a:rPr lang="en-IN" smtClean="0"/>
              <a:t>18-03-2024</a:t>
            </a:fld>
            <a:endParaRPr lang="en-IN"/>
          </a:p>
        </p:txBody>
      </p:sp>
      <p:sp>
        <p:nvSpPr>
          <p:cNvPr id="12" name="Slide Number Placeholder 11">
            <a:extLst>
              <a:ext uri="{FF2B5EF4-FFF2-40B4-BE49-F238E27FC236}">
                <a16:creationId xmlns:a16="http://schemas.microsoft.com/office/drawing/2014/main" id="{0C34276B-5A9B-FB9F-EEB5-90EED9360242}"/>
              </a:ext>
            </a:extLst>
          </p:cNvPr>
          <p:cNvSpPr>
            <a:spLocks noGrp="1"/>
          </p:cNvSpPr>
          <p:nvPr>
            <p:ph type="sldNum" sz="quarter" idx="12"/>
          </p:nvPr>
        </p:nvSpPr>
        <p:spPr/>
        <p:txBody>
          <a:bodyPr/>
          <a:lstStyle/>
          <a:p>
            <a:fld id="{E40ACE51-2A07-47A0-928F-9E7C07ADCF05}" type="slidenum">
              <a:rPr lang="en-IN" smtClean="0"/>
              <a:pPr/>
              <a:t>135</a:t>
            </a:fld>
            <a:endParaRPr lang="en-IN"/>
          </a:p>
        </p:txBody>
      </p:sp>
    </p:spTree>
    <p:extLst>
      <p:ext uri="{BB962C8B-B14F-4D97-AF65-F5344CB8AC3E}">
        <p14:creationId xmlns:p14="http://schemas.microsoft.com/office/powerpoint/2010/main" val="385366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7" grpId="0" animBg="1"/>
      <p:bldP spid="8"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Deletion Anamoly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076F288-CFE7-4733-900C-9A00DA50C37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14</a:t>
            </a:fld>
            <a:endParaRPr lang="en-IN"/>
          </a:p>
        </p:txBody>
      </p:sp>
      <p:pic>
        <p:nvPicPr>
          <p:cNvPr id="7" name="Picture 6">
            <a:extLst>
              <a:ext uri="{FF2B5EF4-FFF2-40B4-BE49-F238E27FC236}">
                <a16:creationId xmlns:a16="http://schemas.microsoft.com/office/drawing/2014/main" id="{33822256-DA64-446B-A9BB-E0503E4474A2}"/>
              </a:ext>
            </a:extLst>
          </p:cNvPr>
          <p:cNvPicPr>
            <a:picLocks noChangeAspect="1"/>
          </p:cNvPicPr>
          <p:nvPr/>
        </p:nvPicPr>
        <p:blipFill>
          <a:blip r:embed="rId2"/>
          <a:stretch>
            <a:fillRect/>
          </a:stretch>
        </p:blipFill>
        <p:spPr>
          <a:xfrm>
            <a:off x="1482437" y="3172752"/>
            <a:ext cx="7165831" cy="1857375"/>
          </a:xfrm>
          <a:prstGeom prst="rect">
            <a:avLst/>
          </a:prstGeom>
        </p:spPr>
      </p:pic>
      <p:sp>
        <p:nvSpPr>
          <p:cNvPr id="8" name="Speech Bubble: Oval 5">
            <a:extLst>
              <a:ext uri="{FF2B5EF4-FFF2-40B4-BE49-F238E27FC236}">
                <a16:creationId xmlns:a16="http://schemas.microsoft.com/office/drawing/2014/main" id="{8EB12DC6-CF2B-442C-A3B7-9912E80AFBB4}"/>
              </a:ext>
            </a:extLst>
          </p:cNvPr>
          <p:cNvSpPr/>
          <p:nvPr/>
        </p:nvSpPr>
        <p:spPr>
          <a:xfrm>
            <a:off x="8368144" y="1468643"/>
            <a:ext cx="2669309" cy="1745673"/>
          </a:xfrm>
          <a:prstGeom prst="wedgeEllipseCallout">
            <a:avLst>
              <a:gd name="adj1" fmla="val -79134"/>
              <a:gd name="adj2" fmla="val 78373"/>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tx1"/>
                </a:solidFill>
                <a:latin typeface="Times New Roman" pitchFamily="18" charset="0"/>
                <a:cs typeface="Times New Roman" pitchFamily="18" charset="0"/>
              </a:rPr>
              <a:t>If we delete this row , branch details also gets deleted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Deletion Anamoly</a:t>
            </a:r>
            <a:endParaRPr lang="en-IN" dirty="0"/>
          </a:p>
        </p:txBody>
      </p:sp>
      <p:sp>
        <p:nvSpPr>
          <p:cNvPr id="4" name="Date Placeholder 3"/>
          <p:cNvSpPr>
            <a:spLocks noGrp="1"/>
          </p:cNvSpPr>
          <p:nvPr>
            <p:ph type="dt" sz="half" idx="10"/>
          </p:nvPr>
        </p:nvSpPr>
        <p:spPr/>
        <p:txBody>
          <a:bodyPr/>
          <a:lstStyle/>
          <a:p>
            <a:fld id="{9A177EEE-986B-49AA-B280-0AE2D9D661F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15</a:t>
            </a:fld>
            <a:endParaRPr lang="en-IN"/>
          </a:p>
        </p:txBody>
      </p:sp>
      <p:pic>
        <p:nvPicPr>
          <p:cNvPr id="7" name="Content Placeholder 6">
            <a:extLst>
              <a:ext uri="{FF2B5EF4-FFF2-40B4-BE49-F238E27FC236}">
                <a16:creationId xmlns:a16="http://schemas.microsoft.com/office/drawing/2014/main" id="{382CA944-080C-4442-ABFD-D3551E8B0E6E}"/>
              </a:ext>
            </a:extLst>
          </p:cNvPr>
          <p:cNvPicPr>
            <a:picLocks noGrp="1" noChangeAspect="1"/>
          </p:cNvPicPr>
          <p:nvPr>
            <p:ph idx="1"/>
          </p:nvPr>
        </p:nvPicPr>
        <p:blipFill rotWithShape="1">
          <a:blip r:embed="rId2"/>
          <a:srcRect l="1693" r="1219"/>
          <a:stretch/>
        </p:blipFill>
        <p:spPr>
          <a:xfrm>
            <a:off x="2348505" y="1858963"/>
            <a:ext cx="7555315" cy="3714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Deletion Anamoly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3D98B20E-FF34-490B-8009-EC3D8A52550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16</a:t>
            </a:fld>
            <a:endParaRPr lang="en-IN"/>
          </a:p>
        </p:txBody>
      </p:sp>
      <p:pic>
        <p:nvPicPr>
          <p:cNvPr id="7" name="Picture 6">
            <a:extLst>
              <a:ext uri="{FF2B5EF4-FFF2-40B4-BE49-F238E27FC236}">
                <a16:creationId xmlns:a16="http://schemas.microsoft.com/office/drawing/2014/main" id="{D8E70F69-A771-442B-8DC7-C02121B198FA}"/>
              </a:ext>
            </a:extLst>
          </p:cNvPr>
          <p:cNvPicPr>
            <a:picLocks noChangeAspect="1"/>
          </p:cNvPicPr>
          <p:nvPr/>
        </p:nvPicPr>
        <p:blipFill rotWithShape="1">
          <a:blip r:embed="rId2"/>
          <a:srcRect l="1276"/>
          <a:stretch/>
        </p:blipFill>
        <p:spPr>
          <a:xfrm>
            <a:off x="1182254" y="1678565"/>
            <a:ext cx="7616825" cy="4276725"/>
          </a:xfrm>
          <a:prstGeom prst="rect">
            <a:avLst/>
          </a:prstGeom>
        </p:spPr>
      </p:pic>
      <p:sp>
        <p:nvSpPr>
          <p:cNvPr id="8" name="TextBox 7">
            <a:extLst>
              <a:ext uri="{FF2B5EF4-FFF2-40B4-BE49-F238E27FC236}">
                <a16:creationId xmlns:a16="http://schemas.microsoft.com/office/drawing/2014/main" id="{38DF16C7-FB7E-4844-BF0D-9B7A15B4A4CC}"/>
              </a:ext>
            </a:extLst>
          </p:cNvPr>
          <p:cNvSpPr txBox="1"/>
          <p:nvPr/>
        </p:nvSpPr>
        <p:spPr>
          <a:xfrm>
            <a:off x="9250360" y="2993154"/>
            <a:ext cx="2354036" cy="1569660"/>
          </a:xfrm>
          <a:prstGeom prst="rect">
            <a:avLst/>
          </a:prstGeom>
          <a:noFill/>
          <a:ln>
            <a:solidFill>
              <a:srgbClr val="AF219E"/>
            </a:solidFill>
          </a:ln>
        </p:spPr>
        <p:txBody>
          <a:bodyPr wrap="square" rtlCol="0">
            <a:spAutoFit/>
          </a:bodyPr>
          <a:lstStyle/>
          <a:p>
            <a:pPr algn="just"/>
            <a:r>
              <a:rPr lang="en-GB" sz="2400" dirty="0">
                <a:latin typeface="Times New Roman" pitchFamily="18" charset="0"/>
                <a:cs typeface="Times New Roman" pitchFamily="18" charset="0"/>
              </a:rPr>
              <a:t>Loss of a related data when some other data is deleted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66758B-0CF7-48A9-AF73-8663851710F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17</a:t>
            </a:fld>
            <a:endParaRPr lang="en-IN"/>
          </a:p>
        </p:txBody>
      </p:sp>
      <p:sp>
        <p:nvSpPr>
          <p:cNvPr id="8" name="Content Placeholder 7">
            <a:extLst>
              <a:ext uri="{FF2B5EF4-FFF2-40B4-BE49-F238E27FC236}">
                <a16:creationId xmlns:a16="http://schemas.microsoft.com/office/drawing/2014/main" id="{A3307BEA-661B-4573-A6A5-427DD3DFB06D}"/>
              </a:ext>
            </a:extLst>
          </p:cNvPr>
          <p:cNvSpPr txBox="1">
            <a:spLocks noGrp="1"/>
          </p:cNvSpPr>
          <p:nvPr>
            <p:ph idx="4294967295"/>
          </p:nvPr>
        </p:nvSpPr>
        <p:spPr>
          <a:xfrm>
            <a:off x="1620982" y="2408959"/>
            <a:ext cx="10058400" cy="1423467"/>
          </a:xfrm>
          <a:prstGeom prst="rect">
            <a:avLst/>
          </a:prstGeom>
          <a:solidFill>
            <a:schemeClr val="accent3">
              <a:lumMod val="40000"/>
              <a:lumOff val="60000"/>
            </a:schemeClr>
          </a:solidFill>
        </p:spPr>
        <p:txBody>
          <a:bodyPr wrap="square" rtlCol="0">
            <a:spAutoFit/>
          </a:bodyPr>
          <a:lstStyle/>
          <a:p>
            <a:pPr algn="ctr"/>
            <a:r>
              <a:rPr lang="en-GB" sz="4800" dirty="0">
                <a:solidFill>
                  <a:schemeClr val="tx1"/>
                </a:solidFill>
              </a:rPr>
              <a:t>How Normalization Solves this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869852-6CFC-4C6A-8A29-F1FFD53BDCA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18</a:t>
            </a:fld>
            <a:endParaRPr lang="en-IN"/>
          </a:p>
        </p:txBody>
      </p:sp>
      <p:pic>
        <p:nvPicPr>
          <p:cNvPr id="7" name="Content Placeholder 6">
            <a:extLst>
              <a:ext uri="{FF2B5EF4-FFF2-40B4-BE49-F238E27FC236}">
                <a16:creationId xmlns:a16="http://schemas.microsoft.com/office/drawing/2014/main" id="{0530BD87-D406-4B91-9C49-4A8837C9AE15}"/>
              </a:ext>
            </a:extLst>
          </p:cNvPr>
          <p:cNvPicPr>
            <a:picLocks noGrp="1" noChangeAspect="1"/>
          </p:cNvPicPr>
          <p:nvPr>
            <p:ph idx="4294967295"/>
          </p:nvPr>
        </p:nvPicPr>
        <p:blipFill>
          <a:blip r:embed="rId2"/>
          <a:stretch>
            <a:fillRect/>
          </a:stretch>
        </p:blipFill>
        <p:spPr>
          <a:xfrm>
            <a:off x="2815360" y="1314306"/>
            <a:ext cx="7423150" cy="4305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F6CE5A-6CAD-4B26-AAA9-9D206FAF338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19</a:t>
            </a:fld>
            <a:endParaRPr lang="en-IN"/>
          </a:p>
        </p:txBody>
      </p:sp>
      <p:pic>
        <p:nvPicPr>
          <p:cNvPr id="7" name="Content Placeholder 6">
            <a:extLst>
              <a:ext uri="{FF2B5EF4-FFF2-40B4-BE49-F238E27FC236}">
                <a16:creationId xmlns:a16="http://schemas.microsoft.com/office/drawing/2014/main" id="{A7A7DE1C-526A-4341-9683-757663027FC7}"/>
              </a:ext>
            </a:extLst>
          </p:cNvPr>
          <p:cNvPicPr>
            <a:picLocks noGrp="1" noChangeAspect="1"/>
          </p:cNvPicPr>
          <p:nvPr>
            <p:ph idx="4294967295"/>
          </p:nvPr>
        </p:nvPicPr>
        <p:blipFill rotWithShape="1">
          <a:blip r:embed="rId2"/>
          <a:srcRect b="2612"/>
          <a:stretch/>
        </p:blipFill>
        <p:spPr>
          <a:xfrm>
            <a:off x="1888548" y="1106488"/>
            <a:ext cx="9458325" cy="4305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Date Placeholder 3"/>
          <p:cNvSpPr>
            <a:spLocks noGrp="1"/>
          </p:cNvSpPr>
          <p:nvPr>
            <p:ph type="dt" sz="quarter" idx="10"/>
          </p:nvPr>
        </p:nvSpPr>
        <p:spPr bwMode="auto"/>
        <p:txBody>
          <a:bodyPr wrap="square" numCol="1" anchorCtr="0" compatLnSpc="1">
            <a:prstTxWarp prst="textNoShape">
              <a:avLst/>
            </a:prstTxWarp>
          </a:bodyPr>
          <a:lstStyle>
            <a:lvl1pPr>
              <a:defRPr>
                <a:solidFill>
                  <a:schemeClr val="tx1"/>
                </a:solidFill>
                <a:latin typeface="Book Antiqua" panose="02040602050305030304" pitchFamily="18" charset="0"/>
              </a:defRPr>
            </a:lvl1pPr>
            <a:lvl2pPr marL="742950" indent="-285750">
              <a:defRPr>
                <a:solidFill>
                  <a:schemeClr val="tx1"/>
                </a:solidFill>
                <a:latin typeface="Book Antiqua" panose="02040602050305030304" pitchFamily="18" charset="0"/>
              </a:defRPr>
            </a:lvl2pPr>
            <a:lvl3pPr marL="1143000" indent="-228600">
              <a:defRPr>
                <a:solidFill>
                  <a:schemeClr val="tx1"/>
                </a:solidFill>
                <a:latin typeface="Book Antiqua" panose="02040602050305030304" pitchFamily="18" charset="0"/>
              </a:defRPr>
            </a:lvl3pPr>
            <a:lvl4pPr marL="1600200" indent="-228600">
              <a:defRPr>
                <a:solidFill>
                  <a:schemeClr val="tx1"/>
                </a:solidFill>
                <a:latin typeface="Book Antiqua" panose="02040602050305030304" pitchFamily="18" charset="0"/>
              </a:defRPr>
            </a:lvl4pPr>
            <a:lvl5pPr marL="2057400" indent="-228600">
              <a:defRPr>
                <a:solidFill>
                  <a:schemeClr val="tx1"/>
                </a:solidFill>
                <a:latin typeface="Book Antiqua" panose="02040602050305030304" pitchFamily="18" charset="0"/>
              </a:defRPr>
            </a:lvl5pPr>
            <a:lvl6pPr marL="2514600" indent="-228600" fontAlgn="base">
              <a:spcBef>
                <a:spcPct val="0"/>
              </a:spcBef>
              <a:spcAft>
                <a:spcPct val="0"/>
              </a:spcAft>
              <a:defRPr>
                <a:solidFill>
                  <a:schemeClr val="tx1"/>
                </a:solidFill>
                <a:latin typeface="Book Antiqua" panose="02040602050305030304" pitchFamily="18" charset="0"/>
              </a:defRPr>
            </a:lvl6pPr>
            <a:lvl7pPr marL="2971800" indent="-228600" fontAlgn="base">
              <a:spcBef>
                <a:spcPct val="0"/>
              </a:spcBef>
              <a:spcAft>
                <a:spcPct val="0"/>
              </a:spcAft>
              <a:defRPr>
                <a:solidFill>
                  <a:schemeClr val="tx1"/>
                </a:solidFill>
                <a:latin typeface="Book Antiqua" panose="02040602050305030304" pitchFamily="18" charset="0"/>
              </a:defRPr>
            </a:lvl7pPr>
            <a:lvl8pPr marL="3429000" indent="-228600" fontAlgn="base">
              <a:spcBef>
                <a:spcPct val="0"/>
              </a:spcBef>
              <a:spcAft>
                <a:spcPct val="0"/>
              </a:spcAft>
              <a:defRPr>
                <a:solidFill>
                  <a:schemeClr val="tx1"/>
                </a:solidFill>
                <a:latin typeface="Book Antiqua" panose="02040602050305030304" pitchFamily="18" charset="0"/>
              </a:defRPr>
            </a:lvl8pPr>
            <a:lvl9pPr marL="3886200" indent="-228600" fontAlgn="base">
              <a:spcBef>
                <a:spcPct val="0"/>
              </a:spcBef>
              <a:spcAft>
                <a:spcPct val="0"/>
              </a:spcAft>
              <a:defRPr>
                <a:solidFill>
                  <a:schemeClr val="tx1"/>
                </a:solidFill>
                <a:latin typeface="Book Antiqua" panose="02040602050305030304" pitchFamily="18" charset="0"/>
              </a:defRPr>
            </a:lvl9pPr>
          </a:lstStyle>
          <a:p>
            <a:pPr fontAlgn="base">
              <a:spcBef>
                <a:spcPct val="0"/>
              </a:spcBef>
              <a:spcAft>
                <a:spcPct val="0"/>
              </a:spcAft>
              <a:defRPr/>
            </a:pPr>
            <a:fld id="{78A143E1-344C-4436-A6D6-047B7B8C442E}" type="datetime1">
              <a:rPr lang="en-IN" smtClean="0">
                <a:solidFill>
                  <a:srgbClr val="FFFFFF"/>
                </a:solidFill>
              </a:rPr>
              <a:t>18-03-2024</a:t>
            </a:fld>
            <a:endParaRPr lang="en-IN" dirty="0">
              <a:solidFill>
                <a:srgbClr val="FFFFFF"/>
              </a:solidFill>
            </a:endParaRPr>
          </a:p>
        </p:txBody>
      </p:sp>
      <p:sp>
        <p:nvSpPr>
          <p:cNvPr id="16388" name="Slide Number Placeholder 5"/>
          <p:cNvSpPr>
            <a:spLocks noGrp="1"/>
          </p:cNvSpPr>
          <p:nvPr>
            <p:ph type="sldNum" sz="quarter" idx="12"/>
          </p:nvPr>
        </p:nvSpPr>
        <p:spPr bwMode="auto">
          <a:noFill/>
          <a:ln>
            <a:miter lim="800000"/>
            <a:headEnd/>
            <a:tailEnd/>
          </a:ln>
        </p:spPr>
        <p:txBody>
          <a:bodyPr/>
          <a:lstStyle/>
          <a:p>
            <a:fld id="{DABCC768-DA81-4601-851D-4E146FB9C6D9}" type="slidenum">
              <a:rPr lang="en-IN" altLang="en-US"/>
              <a:pPr/>
              <a:t>2</a:t>
            </a:fld>
            <a:endParaRPr lang="en-IN" altLang="en-US" dirty="0"/>
          </a:p>
        </p:txBody>
      </p:sp>
      <p:sp>
        <p:nvSpPr>
          <p:cNvPr id="4" name="Rectangle 3"/>
          <p:cNvSpPr/>
          <p:nvPr/>
        </p:nvSpPr>
        <p:spPr>
          <a:xfrm>
            <a:off x="245659" y="2656990"/>
            <a:ext cx="11696132" cy="707886"/>
          </a:xfrm>
          <a:prstGeom prst="rect">
            <a:avLst/>
          </a:prstGeom>
          <a:solidFill>
            <a:schemeClr val="accent1">
              <a:lumMod val="20000"/>
              <a:lumOff val="80000"/>
            </a:schemeClr>
          </a:solidFill>
        </p:spPr>
        <p:txBody>
          <a:bodyPr wrap="square">
            <a:spAutoFit/>
          </a:bodyPr>
          <a:lstStyle/>
          <a:p>
            <a:pPr algn="ctr">
              <a:defRPr/>
            </a:pPr>
            <a:r>
              <a:rPr lang="en-US" sz="4000" b="1" dirty="0">
                <a:solidFill>
                  <a:srgbClr val="7030A0"/>
                </a:solidFill>
                <a:effectLst>
                  <a:glow rad="63500">
                    <a:schemeClr val="accent1">
                      <a:satMod val="175000"/>
                      <a:alpha val="40000"/>
                    </a:schemeClr>
                  </a:glow>
                </a:effectLst>
                <a:latin typeface="Bookman Old Style" panose="02050604050505020204" pitchFamily="18" charset="0"/>
                <a:cs typeface="Arial" panose="020B0604020202020204" pitchFamily="34" charset="0"/>
              </a:rPr>
              <a:t>Normalization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19F2AA-48E0-4D3F-B4AA-463476EA2DB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20</a:t>
            </a:fld>
            <a:endParaRPr lang="en-IN"/>
          </a:p>
        </p:txBody>
      </p:sp>
      <p:pic>
        <p:nvPicPr>
          <p:cNvPr id="7" name="Picture 6">
            <a:extLst>
              <a:ext uri="{FF2B5EF4-FFF2-40B4-BE49-F238E27FC236}">
                <a16:creationId xmlns:a16="http://schemas.microsoft.com/office/drawing/2014/main" id="{62F5FC3A-149A-41EC-B22D-10DFA5A4E1B9}"/>
              </a:ext>
            </a:extLst>
          </p:cNvPr>
          <p:cNvPicPr>
            <a:picLocks noChangeAspect="1"/>
          </p:cNvPicPr>
          <p:nvPr/>
        </p:nvPicPr>
        <p:blipFill>
          <a:blip r:embed="rId2"/>
          <a:stretch>
            <a:fillRect/>
          </a:stretch>
        </p:blipFill>
        <p:spPr>
          <a:xfrm>
            <a:off x="1471612" y="1901536"/>
            <a:ext cx="9248775" cy="3886200"/>
          </a:xfrm>
          <a:prstGeom prst="rect">
            <a:avLst/>
          </a:prstGeom>
        </p:spPr>
      </p:pic>
      <p:sp>
        <p:nvSpPr>
          <p:cNvPr id="8" name="TextBox 7">
            <a:extLst>
              <a:ext uri="{FF2B5EF4-FFF2-40B4-BE49-F238E27FC236}">
                <a16:creationId xmlns:a16="http://schemas.microsoft.com/office/drawing/2014/main" id="{F6F9530D-67DE-478A-A775-943DBFBB7041}"/>
              </a:ext>
            </a:extLst>
          </p:cNvPr>
          <p:cNvSpPr txBox="1"/>
          <p:nvPr/>
        </p:nvSpPr>
        <p:spPr>
          <a:xfrm>
            <a:off x="3592945" y="688110"/>
            <a:ext cx="3854388" cy="461665"/>
          </a:xfrm>
          <a:prstGeom prst="rect">
            <a:avLst/>
          </a:prstGeom>
          <a:noFill/>
        </p:spPr>
        <p:txBody>
          <a:bodyPr wrap="none" rtlCol="0">
            <a:spAutoFit/>
          </a:bodyPr>
          <a:lstStyle/>
          <a:p>
            <a:r>
              <a:rPr lang="en-GB" sz="2400" b="1" dirty="0">
                <a:solidFill>
                  <a:srgbClr val="FF0000"/>
                </a:solidFill>
              </a:rPr>
              <a:t>Avoiding Updation anomaly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83A23-05E6-4746-9633-5D66670311DB}"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21</a:t>
            </a:fld>
            <a:endParaRPr lang="en-IN"/>
          </a:p>
        </p:txBody>
      </p:sp>
      <p:pic>
        <p:nvPicPr>
          <p:cNvPr id="7" name="Picture 6">
            <a:extLst>
              <a:ext uri="{FF2B5EF4-FFF2-40B4-BE49-F238E27FC236}">
                <a16:creationId xmlns:a16="http://schemas.microsoft.com/office/drawing/2014/main" id="{2422BD73-7D70-4DAD-B8CC-D5B18D77CE56}"/>
              </a:ext>
            </a:extLst>
          </p:cNvPr>
          <p:cNvPicPr>
            <a:picLocks noChangeAspect="1"/>
          </p:cNvPicPr>
          <p:nvPr/>
        </p:nvPicPr>
        <p:blipFill>
          <a:blip r:embed="rId2"/>
          <a:stretch>
            <a:fillRect/>
          </a:stretch>
        </p:blipFill>
        <p:spPr>
          <a:xfrm>
            <a:off x="1500187" y="1683760"/>
            <a:ext cx="9191625" cy="3933825"/>
          </a:xfrm>
          <a:prstGeom prst="rect">
            <a:avLst/>
          </a:prstGeom>
        </p:spPr>
      </p:pic>
      <p:sp>
        <p:nvSpPr>
          <p:cNvPr id="8" name="TextBox 7">
            <a:extLst>
              <a:ext uri="{FF2B5EF4-FFF2-40B4-BE49-F238E27FC236}">
                <a16:creationId xmlns:a16="http://schemas.microsoft.com/office/drawing/2014/main" id="{4A68FE53-FF7C-4C7D-9105-386E5BE04F65}"/>
              </a:ext>
            </a:extLst>
          </p:cNvPr>
          <p:cNvSpPr txBox="1"/>
          <p:nvPr/>
        </p:nvSpPr>
        <p:spPr>
          <a:xfrm>
            <a:off x="4244109" y="674254"/>
            <a:ext cx="3491597" cy="461665"/>
          </a:xfrm>
          <a:prstGeom prst="rect">
            <a:avLst/>
          </a:prstGeom>
          <a:noFill/>
        </p:spPr>
        <p:txBody>
          <a:bodyPr wrap="none" rtlCol="0">
            <a:spAutoFit/>
          </a:bodyPr>
          <a:lstStyle/>
          <a:p>
            <a:r>
              <a:rPr lang="en-GB" sz="2400" b="1" dirty="0">
                <a:solidFill>
                  <a:srgbClr val="FF0000"/>
                </a:solidFill>
              </a:rPr>
              <a:t>Insertion anomaly Solved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1742A5-2C72-414E-AF1A-2B752D524E2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22</a:t>
            </a:fld>
            <a:endParaRPr lang="en-IN"/>
          </a:p>
        </p:txBody>
      </p:sp>
      <p:pic>
        <p:nvPicPr>
          <p:cNvPr id="7" name="Picture 6">
            <a:extLst>
              <a:ext uri="{FF2B5EF4-FFF2-40B4-BE49-F238E27FC236}">
                <a16:creationId xmlns:a16="http://schemas.microsoft.com/office/drawing/2014/main" id="{30D3A40F-CC1E-4CDB-8EA8-92D5BD51ED02}"/>
              </a:ext>
            </a:extLst>
          </p:cNvPr>
          <p:cNvPicPr>
            <a:picLocks noChangeAspect="1"/>
          </p:cNvPicPr>
          <p:nvPr/>
        </p:nvPicPr>
        <p:blipFill>
          <a:blip r:embed="rId2"/>
          <a:stretch>
            <a:fillRect/>
          </a:stretch>
        </p:blipFill>
        <p:spPr>
          <a:xfrm>
            <a:off x="1392959" y="1846983"/>
            <a:ext cx="9258300" cy="4175125"/>
          </a:xfrm>
          <a:prstGeom prst="rect">
            <a:avLst/>
          </a:prstGeom>
        </p:spPr>
      </p:pic>
      <p:sp>
        <p:nvSpPr>
          <p:cNvPr id="8" name="TextBox 7">
            <a:extLst>
              <a:ext uri="{FF2B5EF4-FFF2-40B4-BE49-F238E27FC236}">
                <a16:creationId xmlns:a16="http://schemas.microsoft.com/office/drawing/2014/main" id="{D78663FB-B037-419B-9768-1AA1B3A7A888}"/>
              </a:ext>
            </a:extLst>
          </p:cNvPr>
          <p:cNvSpPr txBox="1"/>
          <p:nvPr/>
        </p:nvSpPr>
        <p:spPr>
          <a:xfrm>
            <a:off x="4257964" y="785091"/>
            <a:ext cx="3420488" cy="461665"/>
          </a:xfrm>
          <a:prstGeom prst="rect">
            <a:avLst/>
          </a:prstGeom>
          <a:noFill/>
        </p:spPr>
        <p:txBody>
          <a:bodyPr wrap="none" rtlCol="0">
            <a:spAutoFit/>
          </a:bodyPr>
          <a:lstStyle/>
          <a:p>
            <a:r>
              <a:rPr lang="en-GB" sz="2400" b="1" dirty="0">
                <a:solidFill>
                  <a:srgbClr val="FF0000"/>
                </a:solidFill>
              </a:rPr>
              <a:t>Deletion anomaly Solved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Functional Dependencies </a:t>
            </a:r>
          </a:p>
        </p:txBody>
      </p:sp>
      <p:sp>
        <p:nvSpPr>
          <p:cNvPr id="3" name="Content Placeholder 2"/>
          <p:cNvSpPr>
            <a:spLocks noGrp="1"/>
          </p:cNvSpPr>
          <p:nvPr>
            <p:ph idx="1"/>
          </p:nvPr>
        </p:nvSpPr>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The </a:t>
            </a:r>
            <a:r>
              <a:rPr lang="en-IN" sz="2400" b="1" dirty="0">
                <a:solidFill>
                  <a:schemeClr val="tx1"/>
                </a:solidFill>
                <a:latin typeface="Times New Roman" pitchFamily="18" charset="0"/>
                <a:cs typeface="Times New Roman" pitchFamily="18" charset="0"/>
              </a:rPr>
              <a:t>functional dependency </a:t>
            </a:r>
            <a:r>
              <a:rPr lang="en-IN" sz="2400" dirty="0">
                <a:solidFill>
                  <a:schemeClr val="tx1"/>
                </a:solidFill>
                <a:latin typeface="Times New Roman" pitchFamily="18" charset="0"/>
                <a:cs typeface="Times New Roman" pitchFamily="18" charset="0"/>
              </a:rPr>
              <a:t>is a </a:t>
            </a:r>
            <a:r>
              <a:rPr lang="en-IN" sz="2400" b="1" dirty="0">
                <a:solidFill>
                  <a:srgbClr val="FF0000"/>
                </a:solidFill>
                <a:latin typeface="Times New Roman" pitchFamily="18" charset="0"/>
                <a:cs typeface="Times New Roman" pitchFamily="18" charset="0"/>
              </a:rPr>
              <a:t>relationship that exists between two attributes</a:t>
            </a:r>
            <a:r>
              <a:rPr lang="en-IN" sz="2400" dirty="0">
                <a:solidFill>
                  <a:schemeClr val="tx1"/>
                </a:solidFill>
                <a:latin typeface="Times New Roman" pitchFamily="18" charset="0"/>
                <a:cs typeface="Times New Roman" pitchFamily="18" charset="0"/>
              </a:rPr>
              <a:t>. It typically exists </a:t>
            </a:r>
            <a:r>
              <a:rPr lang="en-IN" sz="2400" b="1" dirty="0">
                <a:solidFill>
                  <a:schemeClr val="tx1"/>
                </a:solidFill>
                <a:latin typeface="Times New Roman" pitchFamily="18" charset="0"/>
                <a:cs typeface="Times New Roman" pitchFamily="18" charset="0"/>
              </a:rPr>
              <a:t>between</a:t>
            </a:r>
            <a:r>
              <a:rPr lang="en-IN" sz="2400" dirty="0">
                <a:solidFill>
                  <a:schemeClr val="tx1"/>
                </a:solidFill>
                <a:latin typeface="Times New Roman" pitchFamily="18" charset="0"/>
                <a:cs typeface="Times New Roman" pitchFamily="18" charset="0"/>
              </a:rPr>
              <a:t> the </a:t>
            </a:r>
            <a:r>
              <a:rPr lang="en-IN" sz="2400" b="1" dirty="0">
                <a:solidFill>
                  <a:srgbClr val="FF0000"/>
                </a:solidFill>
                <a:latin typeface="Times New Roman" pitchFamily="18" charset="0"/>
                <a:cs typeface="Times New Roman" pitchFamily="18" charset="0"/>
              </a:rPr>
              <a:t>primary key and non-key attribute </a:t>
            </a:r>
            <a:r>
              <a:rPr lang="en-IN" sz="2400" dirty="0">
                <a:solidFill>
                  <a:schemeClr val="tx1"/>
                </a:solidFill>
                <a:latin typeface="Times New Roman" pitchFamily="18" charset="0"/>
                <a:cs typeface="Times New Roman" pitchFamily="18" charset="0"/>
              </a:rPr>
              <a:t>within a table.</a:t>
            </a:r>
          </a:p>
          <a:p>
            <a:pPr algn="just">
              <a:lnSpc>
                <a:spcPct val="150000"/>
              </a:lnSpc>
              <a:buFont typeface="Wingdings" pitchFamily="2" charset="2"/>
              <a:buChar char="v"/>
            </a:pPr>
            <a:r>
              <a:rPr lang="en-IN" sz="2400" b="1" dirty="0">
                <a:solidFill>
                  <a:schemeClr val="tx1"/>
                </a:solidFill>
                <a:latin typeface="Times New Roman" pitchFamily="18" charset="0"/>
                <a:cs typeface="Times New Roman" pitchFamily="18" charset="0"/>
              </a:rPr>
              <a:t>Eg: </a:t>
            </a:r>
            <a:r>
              <a:rPr lang="en-IN" sz="2400" b="1" dirty="0">
                <a:solidFill>
                  <a:srgbClr val="FF0000"/>
                </a:solidFill>
                <a:latin typeface="Times New Roman" pitchFamily="18" charset="0"/>
                <a:cs typeface="Times New Roman" pitchFamily="18" charset="0"/>
              </a:rPr>
              <a:t>X</a:t>
            </a:r>
            <a:r>
              <a:rPr lang="en-IN" sz="2400" b="1" dirty="0">
                <a:solidFill>
                  <a:srgbClr val="FF0000"/>
                </a:solidFill>
                <a:latin typeface="Times New Roman" pitchFamily="18" charset="0"/>
                <a:cs typeface="Times New Roman" pitchFamily="18" charset="0"/>
                <a:sym typeface="Wingdings" pitchFamily="2" charset="2"/>
              </a:rPr>
              <a:t> Y</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The </a:t>
            </a:r>
            <a:r>
              <a:rPr lang="en-IN" sz="2400" b="1" dirty="0">
                <a:solidFill>
                  <a:schemeClr val="tx1"/>
                </a:solidFill>
                <a:latin typeface="Times New Roman" pitchFamily="18" charset="0"/>
                <a:cs typeface="Times New Roman" pitchFamily="18" charset="0"/>
              </a:rPr>
              <a:t>left side </a:t>
            </a:r>
            <a:r>
              <a:rPr lang="en-IN" sz="2400" dirty="0">
                <a:solidFill>
                  <a:schemeClr val="tx1"/>
                </a:solidFill>
                <a:latin typeface="Times New Roman" pitchFamily="18" charset="0"/>
                <a:cs typeface="Times New Roman" pitchFamily="18" charset="0"/>
              </a:rPr>
              <a:t>of FD is known as a </a:t>
            </a:r>
            <a:r>
              <a:rPr lang="en-IN" sz="2400" b="1" dirty="0">
                <a:solidFill>
                  <a:srgbClr val="FF0000"/>
                </a:solidFill>
                <a:latin typeface="Times New Roman" pitchFamily="18" charset="0"/>
                <a:cs typeface="Times New Roman" pitchFamily="18" charset="0"/>
              </a:rPr>
              <a:t>determinant, </a:t>
            </a:r>
            <a:r>
              <a:rPr lang="en-IN" sz="2400" dirty="0">
                <a:solidFill>
                  <a:schemeClr val="tx1"/>
                </a:solidFill>
                <a:latin typeface="Times New Roman" pitchFamily="18" charset="0"/>
                <a:cs typeface="Times New Roman" pitchFamily="18" charset="0"/>
              </a:rPr>
              <a:t>the </a:t>
            </a:r>
            <a:r>
              <a:rPr lang="en-IN" sz="2400" b="1" dirty="0">
                <a:solidFill>
                  <a:schemeClr val="tx1"/>
                </a:solidFill>
                <a:latin typeface="Times New Roman" pitchFamily="18" charset="0"/>
                <a:cs typeface="Times New Roman" pitchFamily="18" charset="0"/>
              </a:rPr>
              <a:t>right side </a:t>
            </a:r>
            <a:r>
              <a:rPr lang="en-IN" sz="2400" dirty="0">
                <a:solidFill>
                  <a:schemeClr val="tx1"/>
                </a:solidFill>
                <a:latin typeface="Times New Roman" pitchFamily="18" charset="0"/>
                <a:cs typeface="Times New Roman" pitchFamily="18" charset="0"/>
              </a:rPr>
              <a:t>of the production is known as a </a:t>
            </a:r>
            <a:r>
              <a:rPr lang="en-IN" sz="2400" b="1" dirty="0">
                <a:solidFill>
                  <a:srgbClr val="FF0000"/>
                </a:solidFill>
                <a:latin typeface="Times New Roman" pitchFamily="18" charset="0"/>
                <a:cs typeface="Times New Roman" pitchFamily="18" charset="0"/>
              </a:rPr>
              <a:t>dependent.</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01AA6E3A-70F9-45A7-8505-9CFA86BF1B1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23</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Functional Dependencies </a:t>
            </a:r>
          </a:p>
        </p:txBody>
      </p:sp>
      <p:sp>
        <p:nvSpPr>
          <p:cNvPr id="3" name="Content Placeholder 2"/>
          <p:cNvSpPr>
            <a:spLocks noGrp="1"/>
          </p:cNvSpPr>
          <p:nvPr>
            <p:ph idx="1"/>
          </p:nvPr>
        </p:nvSpPr>
        <p:spPr/>
        <p:txBody>
          <a:bodyPr>
            <a:normAutofit/>
          </a:bodyPr>
          <a:lstStyle/>
          <a:p>
            <a:pPr algn="just">
              <a:lnSpc>
                <a:spcPct val="150000"/>
              </a:lnSpc>
              <a:buFont typeface="Wingdings" pitchFamily="2" charset="2"/>
              <a:buChar char="v"/>
            </a:pPr>
            <a:r>
              <a:rPr lang="en-IN" sz="2400" u="sng" dirty="0">
                <a:solidFill>
                  <a:srgbClr val="FF0000"/>
                </a:solidFill>
                <a:latin typeface="Times New Roman" pitchFamily="18" charset="0"/>
                <a:cs typeface="Times New Roman" pitchFamily="18" charset="0"/>
              </a:rPr>
              <a:t>Assume we have an </a:t>
            </a:r>
            <a:r>
              <a:rPr lang="en-IN" sz="2400" b="1" u="sng" dirty="0">
                <a:solidFill>
                  <a:schemeClr val="tx1"/>
                </a:solidFill>
                <a:latin typeface="Times New Roman" pitchFamily="18" charset="0"/>
                <a:cs typeface="Times New Roman" pitchFamily="18" charset="0"/>
              </a:rPr>
              <a:t>employee table </a:t>
            </a:r>
            <a:r>
              <a:rPr lang="en-IN" sz="2400" u="sng" dirty="0">
                <a:solidFill>
                  <a:srgbClr val="FF0000"/>
                </a:solidFill>
                <a:latin typeface="Times New Roman" pitchFamily="18" charset="0"/>
                <a:cs typeface="Times New Roman" pitchFamily="18" charset="0"/>
              </a:rPr>
              <a:t>with attributes: </a:t>
            </a:r>
            <a:r>
              <a:rPr lang="en-IN" sz="2400" b="1" dirty="0" err="1">
                <a:solidFill>
                  <a:srgbClr val="0070C0"/>
                </a:solidFill>
                <a:latin typeface="Times New Roman" pitchFamily="18" charset="0"/>
                <a:cs typeface="Times New Roman" pitchFamily="18" charset="0"/>
              </a:rPr>
              <a:t>Emp_Id</a:t>
            </a:r>
            <a:r>
              <a:rPr lang="en-IN" sz="2400" b="1" dirty="0">
                <a:solidFill>
                  <a:srgbClr val="0070C0"/>
                </a:solidFill>
                <a:latin typeface="Times New Roman" pitchFamily="18" charset="0"/>
                <a:cs typeface="Times New Roman" pitchFamily="18" charset="0"/>
              </a:rPr>
              <a:t>, </a:t>
            </a:r>
            <a:r>
              <a:rPr lang="en-IN" sz="2400" b="1" dirty="0" err="1">
                <a:solidFill>
                  <a:srgbClr val="0070C0"/>
                </a:solidFill>
                <a:latin typeface="Times New Roman" pitchFamily="18" charset="0"/>
                <a:cs typeface="Times New Roman" pitchFamily="18" charset="0"/>
              </a:rPr>
              <a:t>Emp_Name</a:t>
            </a:r>
            <a:r>
              <a:rPr lang="en-IN" sz="2400" b="1" dirty="0">
                <a:solidFill>
                  <a:srgbClr val="0070C0"/>
                </a:solidFill>
                <a:latin typeface="Times New Roman" pitchFamily="18" charset="0"/>
                <a:cs typeface="Times New Roman" pitchFamily="18" charset="0"/>
              </a:rPr>
              <a:t>, </a:t>
            </a:r>
            <a:r>
              <a:rPr lang="en-IN" sz="2400" b="1" dirty="0" err="1">
                <a:solidFill>
                  <a:srgbClr val="0070C0"/>
                </a:solidFill>
                <a:latin typeface="Times New Roman" pitchFamily="18" charset="0"/>
                <a:cs typeface="Times New Roman" pitchFamily="18" charset="0"/>
              </a:rPr>
              <a:t>Emp_Address</a:t>
            </a:r>
            <a:r>
              <a:rPr lang="en-IN" sz="2400" b="1" dirty="0">
                <a:solidFill>
                  <a:srgbClr val="0070C0"/>
                </a:solidFill>
                <a:latin typeface="Times New Roman" pitchFamily="18" charset="0"/>
                <a:cs typeface="Times New Roman" pitchFamily="18" charset="0"/>
              </a:rPr>
              <a:t>.</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Here </a:t>
            </a:r>
            <a:r>
              <a:rPr lang="en-IN" sz="2400" dirty="0" err="1">
                <a:solidFill>
                  <a:schemeClr val="tx1"/>
                </a:solidFill>
                <a:latin typeface="Times New Roman" pitchFamily="18" charset="0"/>
                <a:cs typeface="Times New Roman" pitchFamily="18" charset="0"/>
              </a:rPr>
              <a:t>Emp_Id</a:t>
            </a:r>
            <a:r>
              <a:rPr lang="en-IN" sz="2400" dirty="0">
                <a:solidFill>
                  <a:schemeClr val="tx1"/>
                </a:solidFill>
                <a:latin typeface="Times New Roman" pitchFamily="18" charset="0"/>
                <a:cs typeface="Times New Roman" pitchFamily="18" charset="0"/>
              </a:rPr>
              <a:t> attribute can uniquely identify the </a:t>
            </a:r>
            <a:r>
              <a:rPr lang="en-IN" sz="2400" dirty="0" err="1">
                <a:solidFill>
                  <a:schemeClr val="tx1"/>
                </a:solidFill>
                <a:latin typeface="Times New Roman" pitchFamily="18" charset="0"/>
                <a:cs typeface="Times New Roman" pitchFamily="18" charset="0"/>
              </a:rPr>
              <a:t>Emp_Name</a:t>
            </a:r>
            <a:r>
              <a:rPr lang="en-IN" sz="2400" dirty="0">
                <a:solidFill>
                  <a:schemeClr val="tx1"/>
                </a:solidFill>
                <a:latin typeface="Times New Roman" pitchFamily="18" charset="0"/>
                <a:cs typeface="Times New Roman" pitchFamily="18" charset="0"/>
              </a:rPr>
              <a:t> attribute of employee table because if we know the </a:t>
            </a:r>
            <a:r>
              <a:rPr lang="en-IN" sz="2400" dirty="0" err="1">
                <a:solidFill>
                  <a:schemeClr val="tx1"/>
                </a:solidFill>
                <a:latin typeface="Times New Roman" pitchFamily="18" charset="0"/>
                <a:cs typeface="Times New Roman" pitchFamily="18" charset="0"/>
              </a:rPr>
              <a:t>Emp_Id</a:t>
            </a:r>
            <a:r>
              <a:rPr lang="en-IN" sz="2400" dirty="0">
                <a:solidFill>
                  <a:schemeClr val="tx1"/>
                </a:solidFill>
                <a:latin typeface="Times New Roman" pitchFamily="18" charset="0"/>
                <a:cs typeface="Times New Roman" pitchFamily="18" charset="0"/>
              </a:rPr>
              <a:t>, we can tell that employee name associated with it.</a:t>
            </a:r>
          </a:p>
          <a:p>
            <a:pPr algn="just">
              <a:lnSpc>
                <a:spcPct val="150000"/>
              </a:lnSpc>
              <a:buFont typeface="Wingdings" pitchFamily="2" charset="2"/>
              <a:buChar char="v"/>
            </a:pPr>
            <a:r>
              <a:rPr lang="en-IN" sz="2400" b="1" u="sng" dirty="0">
                <a:solidFill>
                  <a:schemeClr val="tx1"/>
                </a:solidFill>
                <a:latin typeface="Times New Roman" pitchFamily="18" charset="0"/>
                <a:cs typeface="Times New Roman" pitchFamily="18" charset="0"/>
              </a:rPr>
              <a:t>Functional dependency can be written as:</a:t>
            </a:r>
          </a:p>
          <a:p>
            <a:pPr algn="just">
              <a:lnSpc>
                <a:spcPct val="150000"/>
              </a:lnSpc>
              <a:buFont typeface="Wingdings" pitchFamily="2" charset="2"/>
              <a:buChar char="v"/>
            </a:pPr>
            <a:r>
              <a:rPr lang="en-IN" sz="2400" b="1" dirty="0" err="1">
                <a:solidFill>
                  <a:srgbClr val="FF0000"/>
                </a:solidFill>
                <a:latin typeface="Times New Roman" pitchFamily="18" charset="0"/>
                <a:cs typeface="Times New Roman" pitchFamily="18" charset="0"/>
              </a:rPr>
              <a:t>Emp_Id</a:t>
            </a:r>
            <a:r>
              <a:rPr lang="en-IN" sz="2400" b="1" dirty="0">
                <a:solidFill>
                  <a:srgbClr val="FF0000"/>
                </a:solidFill>
                <a:latin typeface="Times New Roman" pitchFamily="18" charset="0"/>
                <a:cs typeface="Times New Roman" pitchFamily="18" charset="0"/>
              </a:rPr>
              <a:t> → </a:t>
            </a:r>
            <a:r>
              <a:rPr lang="en-IN" sz="2400" b="1" dirty="0" err="1">
                <a:solidFill>
                  <a:srgbClr val="FF0000"/>
                </a:solidFill>
                <a:latin typeface="Times New Roman" pitchFamily="18" charset="0"/>
                <a:cs typeface="Times New Roman" pitchFamily="18" charset="0"/>
              </a:rPr>
              <a:t>Emp_Name</a:t>
            </a:r>
            <a:r>
              <a:rPr lang="en-IN" sz="2400" b="1" dirty="0">
                <a:solidFill>
                  <a:srgbClr val="FF0000"/>
                </a:solidFill>
                <a:latin typeface="Times New Roman" pitchFamily="18" charset="0"/>
                <a:cs typeface="Times New Roman" pitchFamily="18" charset="0"/>
              </a:rPr>
              <a:t>   </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E1A7136-F229-41FF-9C05-E08C3223DC6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24</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b="1" dirty="0">
                <a:solidFill>
                  <a:srgbClr val="92278F"/>
                </a:solidFill>
              </a:rPr>
              <a:t>Graphical representation of  Functional Dependencies</a:t>
            </a:r>
            <a:endParaRPr lang="en-IN" b="1" dirty="0">
              <a:solidFill>
                <a:srgbClr val="92278F"/>
              </a:solidFill>
            </a:endParaRPr>
          </a:p>
        </p:txBody>
      </p:sp>
      <p:sp>
        <p:nvSpPr>
          <p:cNvPr id="4" name="Date Placeholder 3"/>
          <p:cNvSpPr>
            <a:spLocks noGrp="1"/>
          </p:cNvSpPr>
          <p:nvPr>
            <p:ph type="dt" sz="half" idx="10"/>
          </p:nvPr>
        </p:nvSpPr>
        <p:spPr/>
        <p:txBody>
          <a:bodyPr/>
          <a:lstStyle/>
          <a:p>
            <a:fld id="{7F18B707-9BFC-4BBC-800D-FA15653B524D}"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25</a:t>
            </a:fld>
            <a:endParaRPr lang="en-IN"/>
          </a:p>
        </p:txBody>
      </p:sp>
      <p:pic>
        <p:nvPicPr>
          <p:cNvPr id="7" name="Picture 3" descr="fig10_03"/>
          <p:cNvPicPr>
            <a:picLocks noGrp="1" noChangeAspect="1" noChangeArrowheads="1"/>
          </p:cNvPicPr>
          <p:nvPr>
            <p:ph idx="1"/>
          </p:nvPr>
        </p:nvPicPr>
        <p:blipFill>
          <a:blip r:embed="rId2"/>
          <a:srcRect/>
          <a:stretch>
            <a:fillRect/>
          </a:stretch>
        </p:blipFill>
        <p:spPr bwMode="auto">
          <a:xfrm>
            <a:off x="1096963" y="1646247"/>
            <a:ext cx="10058400" cy="415884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Examples of FD constraints  </a:t>
            </a:r>
            <a:endParaRPr lang="en-IN" b="1" dirty="0">
              <a:solidFill>
                <a:srgbClr val="92278F"/>
              </a:solidFill>
            </a:endParaRPr>
          </a:p>
        </p:txBody>
      </p:sp>
      <p:sp>
        <p:nvSpPr>
          <p:cNvPr id="3" name="Content Placeholder 2"/>
          <p:cNvSpPr>
            <a:spLocks noGrp="1"/>
          </p:cNvSpPr>
          <p:nvPr>
            <p:ph idx="1"/>
          </p:nvPr>
        </p:nvSpPr>
        <p:spPr/>
        <p:txBody>
          <a:bodyPr>
            <a:noAutofit/>
          </a:bodyPr>
          <a:lstStyle/>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Social security number determines employee name</a:t>
            </a:r>
          </a:p>
          <a:p>
            <a:pPr lvl="2" algn="just">
              <a:lnSpc>
                <a:spcPct val="150000"/>
              </a:lnSpc>
              <a:buFont typeface="Wingdings" pitchFamily="2" charset="2"/>
              <a:buChar char="Ø"/>
            </a:pPr>
            <a:r>
              <a:rPr lang="en-US" altLang="en-US" sz="2400" dirty="0">
                <a:solidFill>
                  <a:srgbClr val="0070C0"/>
                </a:solidFill>
                <a:latin typeface="Times New Roman" pitchFamily="18" charset="0"/>
                <a:cs typeface="Times New Roman" pitchFamily="18" charset="0"/>
              </a:rPr>
              <a:t>SSN -&gt; ENAME</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Project number determines project name and location</a:t>
            </a:r>
          </a:p>
          <a:p>
            <a:pPr lvl="2" algn="just">
              <a:lnSpc>
                <a:spcPct val="150000"/>
              </a:lnSpc>
              <a:buFont typeface="Wingdings" pitchFamily="2" charset="2"/>
              <a:buChar char="Ø"/>
            </a:pPr>
            <a:r>
              <a:rPr lang="en-US" altLang="en-US" sz="2400" dirty="0">
                <a:solidFill>
                  <a:srgbClr val="0070C0"/>
                </a:solidFill>
                <a:latin typeface="Times New Roman" pitchFamily="18" charset="0"/>
                <a:cs typeface="Times New Roman" pitchFamily="18" charset="0"/>
              </a:rPr>
              <a:t>PNUMBER -&gt; {PNAME, PLOCATION}</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Employee SSN and project number determines the hours per week that the employee works on the project</a:t>
            </a:r>
          </a:p>
          <a:p>
            <a:pPr lvl="1" algn="just">
              <a:lnSpc>
                <a:spcPct val="150000"/>
              </a:lnSpc>
              <a:buFont typeface="Wingdings" pitchFamily="2" charset="2"/>
              <a:buChar char="Ø"/>
            </a:pPr>
            <a:r>
              <a:rPr lang="en-US" altLang="en-US" sz="2400" dirty="0">
                <a:solidFill>
                  <a:srgbClr val="0070C0"/>
                </a:solidFill>
                <a:latin typeface="Times New Roman" pitchFamily="18" charset="0"/>
                <a:cs typeface="Times New Roman" pitchFamily="18" charset="0"/>
              </a:rPr>
              <a:t>{SSN, PNUMBER} -&gt; HOURS </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EA33FFA-31AB-4BB1-BD2D-ED00E60EBC0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26</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Examples of FD constraints  </a:t>
            </a:r>
            <a:endParaRPr lang="en-IN" b="1" dirty="0">
              <a:solidFill>
                <a:srgbClr val="92278F"/>
              </a:solidFill>
            </a:endParaRPr>
          </a:p>
        </p:txBody>
      </p:sp>
      <p:sp>
        <p:nvSpPr>
          <p:cNvPr id="3" name="Content Placeholder 2"/>
          <p:cNvSpPr>
            <a:spLocks noGrp="1"/>
          </p:cNvSpPr>
          <p:nvPr>
            <p:ph idx="1"/>
          </p:nvPr>
        </p:nvSpPr>
        <p:spPr>
          <a:xfrm>
            <a:off x="1166553" y="1731818"/>
            <a:ext cx="10027920" cy="4585855"/>
          </a:xfrm>
        </p:spPr>
        <p:txBody>
          <a:bodyPr>
            <a:normAutofit lnSpcReduction="10000"/>
          </a:bodyPr>
          <a:lstStyle/>
          <a:p>
            <a:pPr algn="just">
              <a:lnSpc>
                <a:spcPct val="150000"/>
              </a:lnSpc>
              <a:buFont typeface="Wingdings" pitchFamily="2" charset="2"/>
              <a:buChar char="v"/>
            </a:pPr>
            <a:r>
              <a:rPr lang="en-US" altLang="en-US" sz="2600" dirty="0">
                <a:solidFill>
                  <a:schemeClr val="tx1"/>
                </a:solidFill>
                <a:latin typeface="Times New Roman" pitchFamily="18" charset="0"/>
                <a:cs typeface="Times New Roman" pitchFamily="18" charset="0"/>
              </a:rPr>
              <a:t>An FD is a property of the attributes in the schema R</a:t>
            </a:r>
          </a:p>
          <a:p>
            <a:pPr algn="just">
              <a:lnSpc>
                <a:spcPct val="150000"/>
              </a:lnSpc>
              <a:buFont typeface="Wingdings" pitchFamily="2" charset="2"/>
              <a:buChar char="v"/>
            </a:pPr>
            <a:r>
              <a:rPr lang="en-US" altLang="en-US" sz="2600" dirty="0">
                <a:solidFill>
                  <a:srgbClr val="FF0000"/>
                </a:solidFill>
                <a:latin typeface="Times New Roman" pitchFamily="18" charset="0"/>
                <a:cs typeface="Times New Roman" pitchFamily="18" charset="0"/>
              </a:rPr>
              <a:t>The constraint must hold on </a:t>
            </a:r>
            <a:r>
              <a:rPr lang="en-US" altLang="en-US" sz="2600" i="1" dirty="0">
                <a:solidFill>
                  <a:srgbClr val="FF0000"/>
                </a:solidFill>
                <a:latin typeface="Times New Roman" pitchFamily="18" charset="0"/>
                <a:cs typeface="Times New Roman" pitchFamily="18" charset="0"/>
              </a:rPr>
              <a:t>every</a:t>
            </a:r>
            <a:r>
              <a:rPr lang="en-US" altLang="en-US" sz="2600" dirty="0">
                <a:solidFill>
                  <a:srgbClr val="FF0000"/>
                </a:solidFill>
                <a:latin typeface="Times New Roman" pitchFamily="18" charset="0"/>
                <a:cs typeface="Times New Roman" pitchFamily="18" charset="0"/>
              </a:rPr>
              <a:t> relation instance r(R)</a:t>
            </a:r>
          </a:p>
          <a:p>
            <a:pPr algn="just">
              <a:lnSpc>
                <a:spcPct val="150000"/>
              </a:lnSpc>
              <a:buFont typeface="Wingdings" pitchFamily="2" charset="2"/>
              <a:buChar char="v"/>
            </a:pPr>
            <a:r>
              <a:rPr lang="en-US" altLang="en-US" sz="2600" dirty="0">
                <a:solidFill>
                  <a:schemeClr val="tx1"/>
                </a:solidFill>
                <a:latin typeface="Times New Roman" pitchFamily="18" charset="0"/>
                <a:cs typeface="Times New Roman" pitchFamily="18" charset="0"/>
              </a:rPr>
              <a:t>If K is a key of R, then K functionally determines all attributes in R </a:t>
            </a:r>
          </a:p>
          <a:p>
            <a:pPr lvl="2" algn="just">
              <a:lnSpc>
                <a:spcPct val="150000"/>
              </a:lnSpc>
              <a:buFont typeface="Wingdings" pitchFamily="2" charset="2"/>
              <a:buChar char="§"/>
            </a:pPr>
            <a:r>
              <a:rPr lang="en-US" altLang="en-US" sz="2600" dirty="0">
                <a:solidFill>
                  <a:srgbClr val="0070C0"/>
                </a:solidFill>
                <a:latin typeface="Times New Roman" pitchFamily="18" charset="0"/>
                <a:cs typeface="Times New Roman" pitchFamily="18" charset="0"/>
              </a:rPr>
              <a:t>(since we never have two distinct tuples with t1[K]=t2[K]) </a:t>
            </a:r>
          </a:p>
          <a:p>
            <a:pPr algn="just">
              <a:lnSpc>
                <a:spcPct val="150000"/>
              </a:lnSpc>
              <a:buFont typeface="Wingdings" pitchFamily="2" charset="2"/>
              <a:buChar char="v"/>
            </a:pPr>
            <a:r>
              <a:rPr lang="en-US" altLang="en-US" sz="2600" dirty="0">
                <a:solidFill>
                  <a:schemeClr val="tx1"/>
                </a:solidFill>
                <a:latin typeface="Times New Roman" pitchFamily="18" charset="0"/>
                <a:cs typeface="Times New Roman" pitchFamily="18" charset="0"/>
              </a:rPr>
              <a:t>In </a:t>
            </a:r>
            <a:r>
              <a:rPr lang="en-US" altLang="en-US" sz="2600" b="1" dirty="0">
                <a:solidFill>
                  <a:schemeClr val="tx1"/>
                </a:solidFill>
                <a:latin typeface="Times New Roman" pitchFamily="18" charset="0"/>
                <a:cs typeface="Times New Roman" pitchFamily="18" charset="0"/>
              </a:rPr>
              <a:t>Employee</a:t>
            </a:r>
            <a:r>
              <a:rPr lang="en-US" altLang="en-US" sz="2600" dirty="0">
                <a:solidFill>
                  <a:schemeClr val="tx1"/>
                </a:solidFill>
                <a:latin typeface="Times New Roman" pitchFamily="18" charset="0"/>
                <a:cs typeface="Times New Roman" pitchFamily="18" charset="0"/>
              </a:rPr>
              <a:t> table if : </a:t>
            </a:r>
            <a:r>
              <a:rPr lang="en-US" altLang="en-US" sz="2600" b="1" dirty="0">
                <a:solidFill>
                  <a:srgbClr val="FF0000"/>
                </a:solidFill>
                <a:latin typeface="Times New Roman" pitchFamily="18" charset="0"/>
                <a:cs typeface="Times New Roman" pitchFamily="18" charset="0"/>
              </a:rPr>
              <a:t>SSN </a:t>
            </a:r>
            <a:r>
              <a:rPr lang="en-US" altLang="en-US" sz="2600" b="1" dirty="0">
                <a:solidFill>
                  <a:srgbClr val="FF0000"/>
                </a:solidFill>
                <a:latin typeface="Times New Roman" pitchFamily="18" charset="0"/>
                <a:cs typeface="Times New Roman" pitchFamily="18" charset="0"/>
                <a:sym typeface="Wingdings" pitchFamily="2" charset="2"/>
              </a:rPr>
              <a:t> </a:t>
            </a:r>
            <a:r>
              <a:rPr lang="en-US" altLang="en-US" sz="2600" b="1" dirty="0" err="1">
                <a:solidFill>
                  <a:srgbClr val="FF0000"/>
                </a:solidFill>
                <a:latin typeface="Times New Roman" pitchFamily="18" charset="0"/>
                <a:cs typeface="Times New Roman" pitchFamily="18" charset="0"/>
                <a:sym typeface="Wingdings" pitchFamily="2" charset="2"/>
              </a:rPr>
              <a:t>Ename</a:t>
            </a:r>
            <a:r>
              <a:rPr lang="en-US" altLang="en-US" sz="2600" dirty="0">
                <a:solidFill>
                  <a:schemeClr val="tx1"/>
                </a:solidFill>
                <a:latin typeface="Times New Roman" pitchFamily="18" charset="0"/>
                <a:cs typeface="Times New Roman" pitchFamily="18" charset="0"/>
                <a:sym typeface="Wingdings" pitchFamily="2" charset="2"/>
              </a:rPr>
              <a:t>, if we have 5 rows in Employee table </a:t>
            </a:r>
          </a:p>
          <a:p>
            <a:pPr algn="just">
              <a:lnSpc>
                <a:spcPct val="150000"/>
              </a:lnSpc>
              <a:buFont typeface="Wingdings" pitchFamily="2" charset="2"/>
              <a:buChar char="v"/>
            </a:pPr>
            <a:r>
              <a:rPr lang="en-US" altLang="en-US" sz="2600" dirty="0">
                <a:solidFill>
                  <a:schemeClr val="tx1"/>
                </a:solidFill>
                <a:latin typeface="Times New Roman" pitchFamily="18" charset="0"/>
                <a:cs typeface="Times New Roman" pitchFamily="18" charset="0"/>
                <a:sym typeface="Wingdings" pitchFamily="2" charset="2"/>
              </a:rPr>
              <a:t>SSN </a:t>
            </a:r>
            <a:r>
              <a:rPr lang="en-US" altLang="en-US" sz="2600" dirty="0" err="1">
                <a:solidFill>
                  <a:schemeClr val="tx1"/>
                </a:solidFill>
                <a:latin typeface="Times New Roman" pitchFamily="18" charset="0"/>
                <a:cs typeface="Times New Roman" pitchFamily="18" charset="0"/>
                <a:sym typeface="Wingdings" pitchFamily="2" charset="2"/>
              </a:rPr>
              <a:t>Ename</a:t>
            </a:r>
            <a:r>
              <a:rPr lang="en-US" altLang="en-US" sz="2600" dirty="0">
                <a:solidFill>
                  <a:schemeClr val="tx1"/>
                </a:solidFill>
                <a:latin typeface="Times New Roman" pitchFamily="18" charset="0"/>
                <a:cs typeface="Times New Roman" pitchFamily="18" charset="0"/>
                <a:sym typeface="Wingdings" pitchFamily="2" charset="2"/>
              </a:rPr>
              <a:t> should hold true for all the rows.</a:t>
            </a:r>
            <a:endParaRPr lang="en-US" altLang="en-US" sz="2600" dirty="0">
              <a:solidFill>
                <a:schemeClr val="tx1"/>
              </a:solidFill>
              <a:latin typeface="Times New Roman" pitchFamily="18" charset="0"/>
              <a:cs typeface="Times New Roman" pitchFamily="18" charset="0"/>
            </a:endParaRP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FDF0769-8DA9-4C44-B5C1-B7005BC77D3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27</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Inference Rules for FDs  </a:t>
            </a:r>
            <a:endParaRPr lang="en-IN" b="1" dirty="0">
              <a:solidFill>
                <a:srgbClr val="92278F"/>
              </a:solidFill>
            </a:endParaRPr>
          </a:p>
        </p:txBody>
      </p:sp>
      <p:sp>
        <p:nvSpPr>
          <p:cNvPr id="3" name="Content Placeholder 2"/>
          <p:cNvSpPr>
            <a:spLocks noGrp="1"/>
          </p:cNvSpPr>
          <p:nvPr>
            <p:ph idx="1"/>
          </p:nvPr>
        </p:nvSpPr>
        <p:spPr/>
        <p:txBody>
          <a:bodyPr>
            <a:no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The </a:t>
            </a:r>
            <a:r>
              <a:rPr lang="en-IN" sz="2400" b="1" dirty="0">
                <a:solidFill>
                  <a:schemeClr val="tx1"/>
                </a:solidFill>
                <a:latin typeface="Times New Roman" pitchFamily="18" charset="0"/>
                <a:cs typeface="Times New Roman" pitchFamily="18" charset="0"/>
              </a:rPr>
              <a:t>Armstrong's axioms </a:t>
            </a:r>
            <a:r>
              <a:rPr lang="en-IN" sz="2400" dirty="0">
                <a:solidFill>
                  <a:schemeClr val="tx1"/>
                </a:solidFill>
                <a:latin typeface="Times New Roman" pitchFamily="18" charset="0"/>
                <a:cs typeface="Times New Roman" pitchFamily="18" charset="0"/>
              </a:rPr>
              <a:t>are the basic inference rule.</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Armstrong's axioms are </a:t>
            </a:r>
            <a:r>
              <a:rPr lang="en-IN" sz="2400" b="1" dirty="0">
                <a:solidFill>
                  <a:schemeClr val="tx1"/>
                </a:solidFill>
                <a:latin typeface="Times New Roman" pitchFamily="18" charset="0"/>
                <a:cs typeface="Times New Roman" pitchFamily="18" charset="0"/>
              </a:rPr>
              <a:t>used to </a:t>
            </a:r>
            <a:r>
              <a:rPr lang="en-IN" sz="2400" b="1" dirty="0">
                <a:solidFill>
                  <a:srgbClr val="FF0000"/>
                </a:solidFill>
                <a:latin typeface="Times New Roman" pitchFamily="18" charset="0"/>
                <a:cs typeface="Times New Roman" pitchFamily="18" charset="0"/>
              </a:rPr>
              <a:t>conclude functional dependencies on a relational database.</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The inference rule is a type of assertion. It can apply to a set of FD(functional dependency) to derive other FD.</a:t>
            </a:r>
          </a:p>
          <a:p>
            <a:pPr algn="just">
              <a:lnSpc>
                <a:spcPct val="150000"/>
              </a:lnSpc>
              <a:buFont typeface="Wingdings" pitchFamily="2" charset="2"/>
              <a:buChar char="v"/>
            </a:pPr>
            <a:r>
              <a:rPr lang="en-IN" sz="2400" b="1" dirty="0">
                <a:solidFill>
                  <a:schemeClr val="tx1"/>
                </a:solidFill>
                <a:latin typeface="Times New Roman" pitchFamily="18" charset="0"/>
                <a:cs typeface="Times New Roman" pitchFamily="18" charset="0"/>
              </a:rPr>
              <a:t>Using the inference rule</a:t>
            </a:r>
            <a:r>
              <a:rPr lang="en-IN" sz="2400" dirty="0">
                <a:solidFill>
                  <a:schemeClr val="tx1"/>
                </a:solidFill>
                <a:latin typeface="Times New Roman" pitchFamily="18" charset="0"/>
                <a:cs typeface="Times New Roman" pitchFamily="18" charset="0"/>
              </a:rPr>
              <a:t>, </a:t>
            </a:r>
            <a:r>
              <a:rPr lang="en-IN" sz="2400" b="1" dirty="0">
                <a:solidFill>
                  <a:srgbClr val="FF0000"/>
                </a:solidFill>
                <a:latin typeface="Times New Roman" pitchFamily="18" charset="0"/>
                <a:cs typeface="Times New Roman" pitchFamily="18" charset="0"/>
              </a:rPr>
              <a:t>we can derive additional functional dependency from the initial set.</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60C829E1-E026-4611-9FB4-D843FECB48BC}"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28</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 Inference Rules for FDs  </a:t>
            </a:r>
            <a:endParaRPr lang="en-IN" b="1" dirty="0">
              <a:solidFill>
                <a:srgbClr val="92278F"/>
              </a:solidFill>
            </a:endParaRPr>
          </a:p>
        </p:txBody>
      </p:sp>
      <p:sp>
        <p:nvSpPr>
          <p:cNvPr id="3" name="Content Placeholder 2"/>
          <p:cNvSpPr>
            <a:spLocks noGrp="1"/>
          </p:cNvSpPr>
          <p:nvPr>
            <p:ph idx="1"/>
          </p:nvPr>
        </p:nvSpPr>
        <p:spPr/>
        <p:txBody>
          <a:bodyPr>
            <a:normAutofit fontScale="92500"/>
          </a:bodyPr>
          <a:lstStyle/>
          <a:p>
            <a:pPr algn="just">
              <a:lnSpc>
                <a:spcPct val="150000"/>
              </a:lnSpc>
            </a:pPr>
            <a:r>
              <a:rPr lang="en-IN" sz="2400" b="1" u="sng" dirty="0">
                <a:solidFill>
                  <a:srgbClr val="FF0000"/>
                </a:solidFill>
              </a:rPr>
              <a:t>The Functional dependency has 6 types of inference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Reflexive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Augmentation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Transitive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Union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Decomposition Rule.</a:t>
            </a:r>
          </a:p>
          <a:p>
            <a:pPr marL="457200" indent="-457200" algn="just">
              <a:lnSpc>
                <a:spcPct val="150000"/>
              </a:lnSpc>
              <a:buFont typeface="+mj-lt"/>
              <a:buAutoNum type="arabicPeriod"/>
            </a:pPr>
            <a:r>
              <a:rPr lang="en-IN" sz="2400" dirty="0">
                <a:solidFill>
                  <a:schemeClr val="tx1"/>
                </a:solidFill>
                <a:latin typeface="Times New Roman" pitchFamily="18" charset="0"/>
                <a:cs typeface="Times New Roman" pitchFamily="18" charset="0"/>
              </a:rPr>
              <a:t>Pseudo Transitive Rule.</a:t>
            </a:r>
          </a:p>
        </p:txBody>
      </p:sp>
      <p:sp>
        <p:nvSpPr>
          <p:cNvPr id="4" name="Date Placeholder 3"/>
          <p:cNvSpPr>
            <a:spLocks noGrp="1"/>
          </p:cNvSpPr>
          <p:nvPr>
            <p:ph type="dt" sz="half" idx="10"/>
          </p:nvPr>
        </p:nvSpPr>
        <p:spPr/>
        <p:txBody>
          <a:bodyPr/>
          <a:lstStyle/>
          <a:p>
            <a:fld id="{56E73F6D-69EC-4811-AE9C-4E618D5BAC7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29</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a:t>
            </a:r>
          </a:p>
        </p:txBody>
      </p:sp>
      <p:sp>
        <p:nvSpPr>
          <p:cNvPr id="3" name="Content Placeholder 2"/>
          <p:cNvSpPr>
            <a:spLocks noGrp="1"/>
          </p:cNvSpPr>
          <p:nvPr>
            <p:ph idx="1"/>
          </p:nvPr>
        </p:nvSpPr>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Normalization is the process of </a:t>
            </a:r>
            <a:r>
              <a:rPr lang="en-IN" sz="2400" dirty="0">
                <a:solidFill>
                  <a:srgbClr val="FF0000"/>
                </a:solidFill>
                <a:latin typeface="Times New Roman" pitchFamily="18" charset="0"/>
                <a:cs typeface="Times New Roman" pitchFamily="18" charset="0"/>
              </a:rPr>
              <a:t>organizing the data </a:t>
            </a:r>
            <a:r>
              <a:rPr lang="en-IN" sz="2400" dirty="0">
                <a:solidFill>
                  <a:schemeClr val="tx1"/>
                </a:solidFill>
                <a:latin typeface="Times New Roman" pitchFamily="18" charset="0"/>
                <a:cs typeface="Times New Roman" pitchFamily="18" charset="0"/>
              </a:rPr>
              <a:t>in the database.</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Normalization is used to </a:t>
            </a:r>
            <a:r>
              <a:rPr lang="en-IN" sz="2400" dirty="0">
                <a:solidFill>
                  <a:srgbClr val="FF0000"/>
                </a:solidFill>
                <a:latin typeface="Times New Roman" pitchFamily="18" charset="0"/>
                <a:cs typeface="Times New Roman" pitchFamily="18" charset="0"/>
              </a:rPr>
              <a:t>minimize the redundancy </a:t>
            </a:r>
            <a:r>
              <a:rPr lang="en-IN" sz="2400" dirty="0">
                <a:solidFill>
                  <a:schemeClr val="tx1"/>
                </a:solidFill>
                <a:latin typeface="Times New Roman" pitchFamily="18" charset="0"/>
                <a:cs typeface="Times New Roman" pitchFamily="18" charset="0"/>
              </a:rPr>
              <a:t>from a relation or set of relations. It is also used to </a:t>
            </a:r>
            <a:r>
              <a:rPr lang="en-IN" sz="2400" dirty="0">
                <a:solidFill>
                  <a:srgbClr val="FF0000"/>
                </a:solidFill>
                <a:latin typeface="Times New Roman" pitchFamily="18" charset="0"/>
                <a:cs typeface="Times New Roman" pitchFamily="18" charset="0"/>
              </a:rPr>
              <a:t>eliminate</a:t>
            </a:r>
            <a:r>
              <a:rPr lang="en-IN" sz="2400" dirty="0">
                <a:solidFill>
                  <a:schemeClr val="tx1"/>
                </a:solidFill>
                <a:latin typeface="Times New Roman" pitchFamily="18" charset="0"/>
                <a:cs typeface="Times New Roman" pitchFamily="18" charset="0"/>
              </a:rPr>
              <a:t> the undesirable characteristics like Insertion, Update and Deletion </a:t>
            </a:r>
            <a:r>
              <a:rPr lang="en-IN" sz="2400" dirty="0">
                <a:solidFill>
                  <a:srgbClr val="FF0000"/>
                </a:solidFill>
                <a:latin typeface="Times New Roman" pitchFamily="18" charset="0"/>
                <a:cs typeface="Times New Roman" pitchFamily="18" charset="0"/>
              </a:rPr>
              <a:t>Anomalies.</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Normalization </a:t>
            </a:r>
            <a:r>
              <a:rPr lang="en-IN" sz="2400" dirty="0">
                <a:solidFill>
                  <a:srgbClr val="FF0000"/>
                </a:solidFill>
                <a:latin typeface="Times New Roman" pitchFamily="18" charset="0"/>
                <a:cs typeface="Times New Roman" pitchFamily="18" charset="0"/>
              </a:rPr>
              <a:t>divides</a:t>
            </a:r>
            <a:r>
              <a:rPr lang="en-IN" sz="2400" dirty="0">
                <a:solidFill>
                  <a:schemeClr val="tx1"/>
                </a:solidFill>
                <a:latin typeface="Times New Roman" pitchFamily="18" charset="0"/>
                <a:cs typeface="Times New Roman" pitchFamily="18" charset="0"/>
              </a:rPr>
              <a:t> the larger table into the smaller table and </a:t>
            </a:r>
            <a:r>
              <a:rPr lang="en-IN" sz="2400" dirty="0">
                <a:solidFill>
                  <a:srgbClr val="FF0000"/>
                </a:solidFill>
                <a:latin typeface="Times New Roman" pitchFamily="18" charset="0"/>
                <a:cs typeface="Times New Roman" pitchFamily="18" charset="0"/>
              </a:rPr>
              <a:t>links them </a:t>
            </a:r>
            <a:r>
              <a:rPr lang="en-IN" sz="2400" dirty="0">
                <a:solidFill>
                  <a:schemeClr val="tx1"/>
                </a:solidFill>
                <a:latin typeface="Times New Roman" pitchFamily="18" charset="0"/>
                <a:cs typeface="Times New Roman" pitchFamily="18" charset="0"/>
              </a:rPr>
              <a:t>using relationship.</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7BF27F97-83F6-45A0-A492-B2D472484E6A}"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 Inference Rules for FDs </a:t>
            </a:r>
            <a:endParaRPr lang="en-IN" b="1" dirty="0">
              <a:solidFill>
                <a:srgbClr val="92278F"/>
              </a:solidFill>
            </a:endParaRPr>
          </a:p>
        </p:txBody>
      </p:sp>
      <p:sp>
        <p:nvSpPr>
          <p:cNvPr id="3" name="Content Placeholder 2"/>
          <p:cNvSpPr>
            <a:spLocks noGrp="1"/>
          </p:cNvSpPr>
          <p:nvPr>
            <p:ph idx="1"/>
          </p:nvPr>
        </p:nvSpPr>
        <p:spPr/>
        <p:txBody>
          <a:bodyPr>
            <a:normAutofit/>
          </a:bodyPr>
          <a:lstStyle/>
          <a:p>
            <a:pPr marL="457200" indent="-457200" algn="just">
              <a:lnSpc>
                <a:spcPct val="150000"/>
              </a:lnSpc>
              <a:buNone/>
            </a:pPr>
            <a:r>
              <a:rPr lang="en-IN" sz="2400" b="1" dirty="0">
                <a:solidFill>
                  <a:srgbClr val="FF0000"/>
                </a:solidFill>
                <a:latin typeface="Times New Roman" pitchFamily="18" charset="0"/>
                <a:cs typeface="Times New Roman" pitchFamily="18" charset="0"/>
              </a:rPr>
              <a:t>Reflexive Rule: </a:t>
            </a:r>
            <a:r>
              <a:rPr lang="en-IN" sz="2400" dirty="0">
                <a:solidFill>
                  <a:schemeClr val="tx1"/>
                </a:solidFill>
                <a:latin typeface="Times New Roman" pitchFamily="18" charset="0"/>
                <a:cs typeface="Times New Roman" pitchFamily="18" charset="0"/>
              </a:rPr>
              <a:t>In the reflexive rule, if Y is a subset of X, then X determines Y. </a:t>
            </a:r>
          </a:p>
          <a:p>
            <a:pPr marL="457200" indent="-457200" algn="just">
              <a:lnSpc>
                <a:spcPct val="150000"/>
              </a:lnSpc>
              <a:buNone/>
            </a:pPr>
            <a:r>
              <a:rPr lang="en-IN" sz="2400" b="1" dirty="0">
                <a:solidFill>
                  <a:schemeClr val="accent5">
                    <a:lumMod val="75000"/>
                  </a:schemeClr>
                </a:solidFill>
                <a:latin typeface="Times New Roman" pitchFamily="18" charset="0"/>
                <a:cs typeface="Times New Roman" pitchFamily="18" charset="0"/>
              </a:rPr>
              <a:t>If X ⊇ Y then X  →   Y  </a:t>
            </a:r>
          </a:p>
          <a:p>
            <a:pPr marL="457200" indent="-457200" algn="just">
              <a:lnSpc>
                <a:spcPct val="150000"/>
              </a:lnSpc>
              <a:buNone/>
            </a:pPr>
            <a:r>
              <a:rPr lang="en-IN" sz="2400" b="1" dirty="0">
                <a:solidFill>
                  <a:schemeClr val="tx1"/>
                </a:solidFill>
                <a:latin typeface="Times New Roman" pitchFamily="18" charset="0"/>
                <a:cs typeface="Times New Roman" pitchFamily="18" charset="0"/>
              </a:rPr>
              <a:t>Example:</a:t>
            </a:r>
          </a:p>
          <a:p>
            <a:pPr>
              <a:lnSpc>
                <a:spcPct val="150000"/>
              </a:lnSpc>
            </a:pPr>
            <a:r>
              <a:rPr lang="en-IN" sz="2400" dirty="0">
                <a:solidFill>
                  <a:schemeClr val="tx1"/>
                </a:solidFill>
                <a:latin typeface="Times New Roman" pitchFamily="18" charset="0"/>
                <a:cs typeface="Times New Roman" pitchFamily="18" charset="0"/>
              </a:rPr>
              <a:t>X = {a, b, c, d, e}  </a:t>
            </a:r>
          </a:p>
          <a:p>
            <a:pPr>
              <a:lnSpc>
                <a:spcPct val="150000"/>
              </a:lnSpc>
            </a:pPr>
            <a:r>
              <a:rPr lang="en-IN" sz="2400" dirty="0">
                <a:solidFill>
                  <a:schemeClr val="tx1"/>
                </a:solidFill>
                <a:latin typeface="Times New Roman" pitchFamily="18" charset="0"/>
                <a:cs typeface="Times New Roman" pitchFamily="18" charset="0"/>
              </a:rPr>
              <a:t>Y = {a, b, c}</a:t>
            </a:r>
          </a:p>
        </p:txBody>
      </p:sp>
      <p:sp>
        <p:nvSpPr>
          <p:cNvPr id="4" name="Date Placeholder 3"/>
          <p:cNvSpPr>
            <a:spLocks noGrp="1"/>
          </p:cNvSpPr>
          <p:nvPr>
            <p:ph type="dt" sz="half" idx="10"/>
          </p:nvPr>
        </p:nvSpPr>
        <p:spPr/>
        <p:txBody>
          <a:bodyPr/>
          <a:lstStyle/>
          <a:p>
            <a:fld id="{CC2D0F1E-7409-430C-93CF-6B030D1FB5B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30</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 Inference Rules for FDs </a:t>
            </a:r>
            <a:endParaRPr lang="en-IN" b="1" dirty="0">
              <a:solidFill>
                <a:srgbClr val="92278F"/>
              </a:solidFill>
            </a:endParaRPr>
          </a:p>
        </p:txBody>
      </p:sp>
      <p:sp>
        <p:nvSpPr>
          <p:cNvPr id="3" name="Content Placeholder 2"/>
          <p:cNvSpPr>
            <a:spLocks noGrp="1"/>
          </p:cNvSpPr>
          <p:nvPr>
            <p:ph idx="1"/>
          </p:nvPr>
        </p:nvSpPr>
        <p:spPr/>
        <p:txBody>
          <a:bodyPr>
            <a:normAutofit/>
          </a:bodyPr>
          <a:lstStyle/>
          <a:p>
            <a:pPr algn="just">
              <a:lnSpc>
                <a:spcPct val="150000"/>
              </a:lnSpc>
            </a:pPr>
            <a:r>
              <a:rPr lang="en-IN" sz="2400" b="1" dirty="0">
                <a:solidFill>
                  <a:srgbClr val="FF0000"/>
                </a:solidFill>
                <a:latin typeface="Times New Roman" pitchFamily="18" charset="0"/>
                <a:cs typeface="Times New Roman" pitchFamily="18" charset="0"/>
              </a:rPr>
              <a:t>Augmentation Rule : </a:t>
            </a:r>
            <a:r>
              <a:rPr lang="en-IN" sz="2400" dirty="0">
                <a:solidFill>
                  <a:schemeClr val="tx1"/>
                </a:solidFill>
                <a:latin typeface="Times New Roman" pitchFamily="18" charset="0"/>
                <a:cs typeface="Times New Roman" pitchFamily="18" charset="0"/>
              </a:rPr>
              <a:t>The augmentation is also called as a partial dependency. In augmentation, if X determines Y, then XZ determines YZ for any Z.</a:t>
            </a:r>
          </a:p>
          <a:p>
            <a:pPr marL="457200" indent="-457200" algn="just">
              <a:lnSpc>
                <a:spcPct val="150000"/>
              </a:lnSpc>
              <a:buNone/>
            </a:pPr>
            <a:r>
              <a:rPr lang="en-IN" sz="2400" b="1" dirty="0">
                <a:solidFill>
                  <a:schemeClr val="accent5">
                    <a:lumMod val="75000"/>
                  </a:schemeClr>
                </a:solidFill>
                <a:latin typeface="Times New Roman" pitchFamily="18" charset="0"/>
                <a:cs typeface="Times New Roman" pitchFamily="18" charset="0"/>
              </a:rPr>
              <a:t>If X    →  Y then XZ   →   YZ</a:t>
            </a:r>
            <a:r>
              <a:rPr lang="en-IN" sz="2400" dirty="0">
                <a:solidFill>
                  <a:schemeClr val="tx1"/>
                </a:solidFill>
                <a:latin typeface="Times New Roman" pitchFamily="18" charset="0"/>
                <a:cs typeface="Times New Roman" pitchFamily="18" charset="0"/>
              </a:rPr>
              <a:t>   </a:t>
            </a:r>
          </a:p>
          <a:p>
            <a:pPr marL="457200" indent="-457200" algn="just">
              <a:lnSpc>
                <a:spcPct val="150000"/>
              </a:lnSpc>
              <a:buNone/>
            </a:pPr>
            <a:r>
              <a:rPr lang="en-IN" sz="2400" b="1" dirty="0">
                <a:solidFill>
                  <a:schemeClr val="tx1"/>
                </a:solidFill>
                <a:latin typeface="Times New Roman" pitchFamily="18" charset="0"/>
                <a:cs typeface="Times New Roman" pitchFamily="18" charset="0"/>
              </a:rPr>
              <a:t>Example: </a:t>
            </a:r>
          </a:p>
          <a:p>
            <a:pPr marL="457200" indent="-457200" algn="just">
              <a:lnSpc>
                <a:spcPct val="150000"/>
              </a:lnSpc>
              <a:buNone/>
            </a:pPr>
            <a:r>
              <a:rPr lang="en-IN" sz="2400" dirty="0">
                <a:solidFill>
                  <a:schemeClr val="tx1"/>
                </a:solidFill>
                <a:latin typeface="Times New Roman" pitchFamily="18" charset="0"/>
                <a:cs typeface="Times New Roman" pitchFamily="18" charset="0"/>
              </a:rPr>
              <a:t>For R(ABCD),  </a:t>
            </a:r>
            <a:r>
              <a:rPr lang="en-IN" sz="2400" b="1" dirty="0">
                <a:solidFill>
                  <a:schemeClr val="tx1"/>
                </a:solidFill>
                <a:latin typeface="Times New Roman" pitchFamily="18" charset="0"/>
                <a:cs typeface="Times New Roman" pitchFamily="18" charset="0"/>
              </a:rPr>
              <a:t>if</a:t>
            </a:r>
            <a:r>
              <a:rPr lang="en-IN" sz="2400" dirty="0">
                <a:solidFill>
                  <a:schemeClr val="tx1"/>
                </a:solidFill>
                <a:latin typeface="Times New Roman" pitchFamily="18" charset="0"/>
                <a:cs typeface="Times New Roman" pitchFamily="18" charset="0"/>
              </a:rPr>
              <a:t> A   →   B then AC  →   BC </a:t>
            </a:r>
          </a:p>
        </p:txBody>
      </p:sp>
      <p:sp>
        <p:nvSpPr>
          <p:cNvPr id="4" name="Date Placeholder 3"/>
          <p:cNvSpPr>
            <a:spLocks noGrp="1"/>
          </p:cNvSpPr>
          <p:nvPr>
            <p:ph type="dt" sz="half" idx="10"/>
          </p:nvPr>
        </p:nvSpPr>
        <p:spPr/>
        <p:txBody>
          <a:bodyPr/>
          <a:lstStyle/>
          <a:p>
            <a:fld id="{510209F9-0DBD-4FA4-BA2E-AACAD3005E6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31</a:t>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 Inference Rules for FDs  </a:t>
            </a:r>
            <a:endParaRPr lang="en-IN" b="1" dirty="0">
              <a:solidFill>
                <a:srgbClr val="92278F"/>
              </a:solidFill>
            </a:endParaRPr>
          </a:p>
        </p:txBody>
      </p:sp>
      <p:sp>
        <p:nvSpPr>
          <p:cNvPr id="3" name="Content Placeholder 2"/>
          <p:cNvSpPr>
            <a:spLocks noGrp="1"/>
          </p:cNvSpPr>
          <p:nvPr>
            <p:ph idx="1"/>
          </p:nvPr>
        </p:nvSpPr>
        <p:spPr/>
        <p:txBody>
          <a:bodyPr>
            <a:noAutofit/>
          </a:bodyPr>
          <a:lstStyle/>
          <a:p>
            <a:pPr algn="just">
              <a:lnSpc>
                <a:spcPct val="150000"/>
              </a:lnSpc>
            </a:pPr>
            <a:r>
              <a:rPr lang="en-IN" sz="2400" b="1" dirty="0">
                <a:solidFill>
                  <a:srgbClr val="FF0000"/>
                </a:solidFill>
                <a:latin typeface="Times New Roman" pitchFamily="18" charset="0"/>
                <a:cs typeface="Times New Roman" pitchFamily="18" charset="0"/>
              </a:rPr>
              <a:t>Transitive Rule : </a:t>
            </a:r>
            <a:r>
              <a:rPr lang="en-IN" sz="2400" dirty="0">
                <a:solidFill>
                  <a:schemeClr val="tx1"/>
                </a:solidFill>
                <a:latin typeface="Times New Roman" pitchFamily="18" charset="0"/>
                <a:cs typeface="Times New Roman" pitchFamily="18" charset="0"/>
              </a:rPr>
              <a:t>In the transitive rule, if X determines Y and Y determine Z, then X must also determine Z. </a:t>
            </a:r>
          </a:p>
          <a:p>
            <a:pPr algn="just">
              <a:lnSpc>
                <a:spcPct val="150000"/>
              </a:lnSpc>
            </a:pPr>
            <a:r>
              <a:rPr lang="en-IN" sz="2400" b="1" dirty="0">
                <a:solidFill>
                  <a:schemeClr val="accent5">
                    <a:lumMod val="75000"/>
                  </a:schemeClr>
                </a:solidFill>
              </a:rPr>
              <a:t>If X   →   Y and Y  →  Z then X  →   Z    </a:t>
            </a:r>
          </a:p>
          <a:p>
            <a:pPr algn="just">
              <a:lnSpc>
                <a:spcPct val="150000"/>
              </a:lnSpc>
            </a:pPr>
            <a:r>
              <a:rPr lang="en-IN" sz="2400" b="1" dirty="0">
                <a:solidFill>
                  <a:srgbClr val="FF0000"/>
                </a:solidFill>
                <a:latin typeface="Times New Roman" pitchFamily="18" charset="0"/>
                <a:cs typeface="Times New Roman" pitchFamily="18" charset="0"/>
              </a:rPr>
              <a:t>Union Rule : </a:t>
            </a:r>
            <a:r>
              <a:rPr lang="en-IN" sz="2400" dirty="0">
                <a:solidFill>
                  <a:schemeClr val="tx1"/>
                </a:solidFill>
                <a:latin typeface="Times New Roman" pitchFamily="18" charset="0"/>
                <a:cs typeface="Times New Roman" pitchFamily="18" charset="0"/>
              </a:rPr>
              <a:t>Union rule says, if X determines Y and X determines Z, then X must also determine Y and Z.</a:t>
            </a:r>
          </a:p>
          <a:p>
            <a:pPr algn="just">
              <a:lnSpc>
                <a:spcPct val="150000"/>
              </a:lnSpc>
            </a:pPr>
            <a:r>
              <a:rPr lang="en-IN" sz="2400" b="1" dirty="0">
                <a:solidFill>
                  <a:schemeClr val="accent5">
                    <a:lumMod val="75000"/>
                  </a:schemeClr>
                </a:solidFill>
                <a:latin typeface="Times New Roman" pitchFamily="18" charset="0"/>
                <a:cs typeface="Times New Roman" pitchFamily="18" charset="0"/>
              </a:rPr>
              <a:t>If </a:t>
            </a:r>
            <a:r>
              <a:rPr lang="en-IN" sz="2400" b="1" dirty="0">
                <a:solidFill>
                  <a:srgbClr val="FF0000"/>
                </a:solidFill>
                <a:latin typeface="Times New Roman" pitchFamily="18" charset="0"/>
                <a:cs typeface="Times New Roman" pitchFamily="18" charset="0"/>
              </a:rPr>
              <a:t>X    →  Y</a:t>
            </a:r>
            <a:r>
              <a:rPr lang="en-IN" sz="2400" b="1" dirty="0">
                <a:solidFill>
                  <a:schemeClr val="accent5">
                    <a:lumMod val="75000"/>
                  </a:schemeClr>
                </a:solidFill>
                <a:latin typeface="Times New Roman" pitchFamily="18" charset="0"/>
                <a:cs typeface="Times New Roman" pitchFamily="18" charset="0"/>
              </a:rPr>
              <a:t> and</a:t>
            </a:r>
            <a:r>
              <a:rPr lang="en-IN" sz="2400" b="1" dirty="0">
                <a:solidFill>
                  <a:srgbClr val="FF0000"/>
                </a:solidFill>
                <a:latin typeface="Times New Roman" pitchFamily="18" charset="0"/>
                <a:cs typeface="Times New Roman" pitchFamily="18" charset="0"/>
              </a:rPr>
              <a:t> X   →  Z </a:t>
            </a:r>
            <a:r>
              <a:rPr lang="en-IN" sz="2400" b="1" dirty="0">
                <a:solidFill>
                  <a:schemeClr val="accent5">
                    <a:lumMod val="75000"/>
                  </a:schemeClr>
                </a:solidFill>
                <a:latin typeface="Times New Roman" pitchFamily="18" charset="0"/>
                <a:cs typeface="Times New Roman" pitchFamily="18" charset="0"/>
              </a:rPr>
              <a:t>then X  →    YZ</a:t>
            </a:r>
          </a:p>
          <a:p>
            <a:pPr algn="just">
              <a:lnSpc>
                <a:spcPct val="150000"/>
              </a:lnSpc>
            </a:pPr>
            <a:r>
              <a:rPr lang="en-IN" sz="2400" dirty="0">
                <a:solidFill>
                  <a:schemeClr val="tx1"/>
                </a:solidFill>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BE617807-3C9B-4F8F-803C-25B62E4993FB}"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32</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 Inference Rules for FDs  </a:t>
            </a:r>
            <a:endParaRPr lang="en-IN" b="1" dirty="0">
              <a:solidFill>
                <a:srgbClr val="92278F"/>
              </a:solidFill>
            </a:endParaRPr>
          </a:p>
        </p:txBody>
      </p:sp>
      <p:sp>
        <p:nvSpPr>
          <p:cNvPr id="3" name="Content Placeholder 2"/>
          <p:cNvSpPr>
            <a:spLocks noGrp="1"/>
          </p:cNvSpPr>
          <p:nvPr>
            <p:ph idx="1"/>
          </p:nvPr>
        </p:nvSpPr>
        <p:spPr/>
        <p:txBody>
          <a:bodyPr>
            <a:noAutofit/>
          </a:bodyPr>
          <a:lstStyle/>
          <a:p>
            <a:pPr algn="just"/>
            <a:r>
              <a:rPr lang="en-IN" sz="2400" b="1" dirty="0">
                <a:solidFill>
                  <a:srgbClr val="FF0000"/>
                </a:solidFill>
                <a:latin typeface="Times New Roman" pitchFamily="18" charset="0"/>
                <a:cs typeface="Times New Roman" pitchFamily="18" charset="0"/>
              </a:rPr>
              <a:t>Decomposition Rule : </a:t>
            </a:r>
            <a:r>
              <a:rPr lang="en-IN" sz="2400" dirty="0">
                <a:solidFill>
                  <a:schemeClr val="tx1"/>
                </a:solidFill>
                <a:latin typeface="Times New Roman" pitchFamily="18" charset="0"/>
                <a:cs typeface="Times New Roman" pitchFamily="18" charset="0"/>
              </a:rPr>
              <a:t>Decomposition rule is also known as project rule. It is the reverse of union rule.</a:t>
            </a:r>
          </a:p>
          <a:p>
            <a:pPr algn="just"/>
            <a:r>
              <a:rPr lang="en-IN" sz="2400" dirty="0">
                <a:solidFill>
                  <a:schemeClr val="tx1"/>
                </a:solidFill>
                <a:latin typeface="Times New Roman" pitchFamily="18" charset="0"/>
                <a:cs typeface="Times New Roman" pitchFamily="18" charset="0"/>
              </a:rPr>
              <a:t>This Rule says, if X determines Y and Z, then X determines Y and X determines Z separately.</a:t>
            </a:r>
          </a:p>
          <a:p>
            <a:pPr algn="just">
              <a:lnSpc>
                <a:spcPct val="150000"/>
              </a:lnSpc>
            </a:pPr>
            <a:r>
              <a:rPr lang="en-IN" sz="2400" b="1" dirty="0">
                <a:solidFill>
                  <a:schemeClr val="accent5">
                    <a:lumMod val="75000"/>
                  </a:schemeClr>
                </a:solidFill>
                <a:latin typeface="Times New Roman" pitchFamily="18" charset="0"/>
                <a:cs typeface="Times New Roman" pitchFamily="18" charset="0"/>
              </a:rPr>
              <a:t>If X   →   YZ,  then </a:t>
            </a:r>
            <a:r>
              <a:rPr lang="en-IN" sz="2400" b="1" dirty="0">
                <a:solidFill>
                  <a:srgbClr val="FF0000"/>
                </a:solidFill>
                <a:latin typeface="Times New Roman" pitchFamily="18" charset="0"/>
                <a:cs typeface="Times New Roman" pitchFamily="18" charset="0"/>
              </a:rPr>
              <a:t>X   →   Y</a:t>
            </a:r>
            <a:r>
              <a:rPr lang="en-IN" sz="2400" b="1" dirty="0">
                <a:solidFill>
                  <a:schemeClr val="accent5">
                    <a:lumMod val="75000"/>
                  </a:schemeClr>
                </a:solidFill>
                <a:latin typeface="Times New Roman" pitchFamily="18" charset="0"/>
                <a:cs typeface="Times New Roman" pitchFamily="18" charset="0"/>
              </a:rPr>
              <a:t> and </a:t>
            </a:r>
            <a:r>
              <a:rPr lang="en-IN" sz="2400" b="1" dirty="0">
                <a:solidFill>
                  <a:srgbClr val="FF0000"/>
                </a:solidFill>
                <a:latin typeface="Times New Roman" pitchFamily="18" charset="0"/>
                <a:cs typeface="Times New Roman" pitchFamily="18" charset="0"/>
              </a:rPr>
              <a:t>X  →    Z</a:t>
            </a:r>
            <a:r>
              <a:rPr lang="en-IN" sz="2400" b="1" dirty="0">
                <a:solidFill>
                  <a:schemeClr val="accent5">
                    <a:lumMod val="75000"/>
                  </a:schemeClr>
                </a:solidFill>
                <a:latin typeface="Times New Roman" pitchFamily="18" charset="0"/>
                <a:cs typeface="Times New Roman" pitchFamily="18" charset="0"/>
              </a:rPr>
              <a:t> </a:t>
            </a:r>
            <a:r>
              <a:rPr lang="en-IN" sz="2400" b="1" dirty="0">
                <a:solidFill>
                  <a:schemeClr val="accent5">
                    <a:lumMod val="75000"/>
                  </a:schemeClr>
                </a:solidFill>
              </a:rPr>
              <a:t>  </a:t>
            </a:r>
          </a:p>
          <a:p>
            <a:pPr algn="just"/>
            <a:r>
              <a:rPr lang="en-IN" sz="2400" b="1" dirty="0">
                <a:solidFill>
                  <a:srgbClr val="FF0000"/>
                </a:solidFill>
                <a:latin typeface="Times New Roman" pitchFamily="18" charset="0"/>
                <a:cs typeface="Times New Roman" pitchFamily="18" charset="0"/>
              </a:rPr>
              <a:t>Pseudo transitive Rule : </a:t>
            </a:r>
            <a:r>
              <a:rPr lang="en-IN" sz="2400" dirty="0">
                <a:solidFill>
                  <a:schemeClr val="tx1"/>
                </a:solidFill>
                <a:latin typeface="Times New Roman" pitchFamily="18" charset="0"/>
                <a:cs typeface="Times New Roman" pitchFamily="18" charset="0"/>
              </a:rPr>
              <a:t>In Pseudo transitive Rule, if X determines Y and YZ determines W, then XZ determines W.</a:t>
            </a:r>
          </a:p>
          <a:p>
            <a:pPr algn="just">
              <a:lnSpc>
                <a:spcPct val="150000"/>
              </a:lnSpc>
            </a:pPr>
            <a:r>
              <a:rPr lang="en-IN" sz="2400" b="1" dirty="0">
                <a:solidFill>
                  <a:schemeClr val="accent5">
                    <a:lumMod val="75000"/>
                  </a:schemeClr>
                </a:solidFill>
                <a:latin typeface="Times New Roman" pitchFamily="18" charset="0"/>
                <a:cs typeface="Times New Roman" pitchFamily="18" charset="0"/>
              </a:rPr>
              <a:t>If X   →   Y and YZ   →   W then </a:t>
            </a:r>
            <a:r>
              <a:rPr lang="en-IN" sz="2400" b="1" dirty="0">
                <a:solidFill>
                  <a:srgbClr val="FF0000"/>
                </a:solidFill>
                <a:latin typeface="Times New Roman" pitchFamily="18" charset="0"/>
                <a:cs typeface="Times New Roman" pitchFamily="18" charset="0"/>
              </a:rPr>
              <a:t>XZ   →   W</a:t>
            </a:r>
          </a:p>
          <a:p>
            <a:pPr algn="just">
              <a:lnSpc>
                <a:spcPct val="150000"/>
              </a:lnSpc>
            </a:pPr>
            <a:r>
              <a:rPr lang="en-IN" sz="2400" dirty="0">
                <a:solidFill>
                  <a:schemeClr val="tx1"/>
                </a:solidFill>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fld id="{C581E94B-4F38-462F-9A5D-AED0AE91B5B6}"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33</a:t>
            </a:fld>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6"/>
          <p:cNvSpPr>
            <a:spLocks noGrp="1" noChangeArrowheads="1"/>
          </p:cNvSpPr>
          <p:nvPr>
            <p:ph type="title"/>
          </p:nvPr>
        </p:nvSpPr>
        <p:spPr>
          <a:xfrm>
            <a:off x="1149927" y="303214"/>
            <a:ext cx="9850582" cy="992187"/>
          </a:xfrm>
        </p:spPr>
        <p:txBody>
          <a:bodyPr>
            <a:normAutofit/>
          </a:bodyPr>
          <a:lstStyle/>
          <a:p>
            <a:pPr algn="ctr" eaLnBrk="1" hangingPunct="1"/>
            <a:r>
              <a:rPr lang="en-US" altLang="en-US" b="1" dirty="0">
                <a:solidFill>
                  <a:srgbClr val="92278F"/>
                </a:solidFill>
              </a:rPr>
              <a:t>Definitions of Keys and Attributes</a:t>
            </a:r>
          </a:p>
        </p:txBody>
      </p:sp>
      <p:sp>
        <p:nvSpPr>
          <p:cNvPr id="62468" name="Rectangle 7"/>
          <p:cNvSpPr>
            <a:spLocks noGrp="1" noChangeArrowheads="1"/>
          </p:cNvSpPr>
          <p:nvPr>
            <p:ph type="body" idx="1"/>
          </p:nvPr>
        </p:nvSpPr>
        <p:spPr>
          <a:xfrm>
            <a:off x="889462" y="1563757"/>
            <a:ext cx="4790902" cy="4305337"/>
          </a:xfrm>
        </p:spPr>
        <p:txBody>
          <a:bodyPr>
            <a:normAutofit/>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A key in DBMS is an attribute or a set of attributes that help to uniquely identify a tuple (or row) in a relation (or table). Keys are also used to establish relationships between the different tables and columns of a relational database</a:t>
            </a:r>
            <a:r>
              <a:rPr lang="en-IN" sz="2400" dirty="0"/>
              <a:t>.</a:t>
            </a:r>
          </a:p>
          <a:p>
            <a:pPr algn="just">
              <a:lnSpc>
                <a:spcPct val="150000"/>
              </a:lnSpc>
              <a:buFont typeface="Wingdings" pitchFamily="2" charset="2"/>
              <a:buChar char="v"/>
            </a:pPr>
            <a:endParaRPr lang="en-US" altLang="en-US" sz="2400" dirty="0">
              <a:solidFill>
                <a:schemeClr val="tx1"/>
              </a:solidFill>
              <a:latin typeface="Times New Roman" pitchFamily="18" charset="0"/>
              <a:cs typeface="Times New Roman" pitchFamily="18" charset="0"/>
            </a:endParaRPr>
          </a:p>
        </p:txBody>
      </p:sp>
      <p:sp>
        <p:nvSpPr>
          <p:cNvPr id="8" name="TextBox 7"/>
          <p:cNvSpPr txBox="1"/>
          <p:nvPr/>
        </p:nvSpPr>
        <p:spPr>
          <a:xfrm>
            <a:off x="6109854" y="1524001"/>
            <a:ext cx="5694218" cy="3970318"/>
          </a:xfrm>
          <a:prstGeom prst="rect">
            <a:avLst/>
          </a:prstGeom>
          <a:noFill/>
        </p:spPr>
        <p:txBody>
          <a:bodyPr wrap="square" rtlCol="0">
            <a:spAutoFit/>
          </a:bodyPr>
          <a:lstStyle/>
          <a:p>
            <a:pPr algn="just">
              <a:lnSpc>
                <a:spcPct val="150000"/>
              </a:lnSpc>
            </a:pPr>
            <a:r>
              <a:rPr lang="en-IN" sz="2400" b="1" dirty="0">
                <a:solidFill>
                  <a:srgbClr val="FF0000"/>
                </a:solidFill>
                <a:latin typeface="Times New Roman" pitchFamily="18" charset="0"/>
                <a:cs typeface="Times New Roman" pitchFamily="18" charset="0"/>
              </a:rPr>
              <a:t>Types of keys in DBMS:</a:t>
            </a:r>
          </a:p>
          <a:p>
            <a:pPr marL="457200" indent="-457200" algn="just">
              <a:lnSpc>
                <a:spcPct val="150000"/>
              </a:lnSpc>
              <a:buFont typeface="+mj-lt"/>
              <a:buAutoNum type="arabicPeriod"/>
            </a:pPr>
            <a:r>
              <a:rPr lang="en-IN" sz="2400" dirty="0">
                <a:latin typeface="Times New Roman" pitchFamily="18" charset="0"/>
                <a:cs typeface="Times New Roman" pitchFamily="18" charset="0"/>
              </a:rPr>
              <a:t>Primary Key</a:t>
            </a:r>
          </a:p>
          <a:p>
            <a:pPr marL="457200" indent="-457200" algn="just">
              <a:lnSpc>
                <a:spcPct val="150000"/>
              </a:lnSpc>
              <a:buFont typeface="+mj-lt"/>
              <a:buAutoNum type="arabicPeriod"/>
            </a:pPr>
            <a:r>
              <a:rPr lang="en-IN" sz="2400" dirty="0">
                <a:latin typeface="Times New Roman" pitchFamily="18" charset="0"/>
                <a:cs typeface="Times New Roman" pitchFamily="18" charset="0"/>
              </a:rPr>
              <a:t>Candidate Key</a:t>
            </a:r>
          </a:p>
          <a:p>
            <a:pPr marL="457200" indent="-457200" algn="just">
              <a:lnSpc>
                <a:spcPct val="150000"/>
              </a:lnSpc>
              <a:buFont typeface="+mj-lt"/>
              <a:buAutoNum type="arabicPeriod"/>
            </a:pPr>
            <a:r>
              <a:rPr lang="en-IN" sz="2400" dirty="0">
                <a:latin typeface="Times New Roman" pitchFamily="18" charset="0"/>
                <a:cs typeface="Times New Roman" pitchFamily="18" charset="0"/>
              </a:rPr>
              <a:t>Super Key</a:t>
            </a:r>
          </a:p>
          <a:p>
            <a:pPr marL="457200" indent="-457200" algn="just">
              <a:lnSpc>
                <a:spcPct val="150000"/>
              </a:lnSpc>
              <a:buFont typeface="+mj-lt"/>
              <a:buAutoNum type="arabicPeriod"/>
            </a:pPr>
            <a:r>
              <a:rPr lang="en-IN" sz="2400" dirty="0">
                <a:latin typeface="Times New Roman" pitchFamily="18" charset="0"/>
                <a:cs typeface="Times New Roman" pitchFamily="18" charset="0"/>
              </a:rPr>
              <a:t>Foreign Key</a:t>
            </a:r>
          </a:p>
          <a:p>
            <a:pPr marL="457200" indent="-457200" algn="just">
              <a:lnSpc>
                <a:spcPct val="150000"/>
              </a:lnSpc>
              <a:buFont typeface="+mj-lt"/>
              <a:buAutoNum type="arabicPeriod"/>
            </a:pPr>
            <a:r>
              <a:rPr lang="en-IN" sz="2400" dirty="0">
                <a:latin typeface="Times New Roman" pitchFamily="18" charset="0"/>
                <a:cs typeface="Times New Roman" pitchFamily="18" charset="0"/>
              </a:rPr>
              <a:t>Composite Key</a:t>
            </a:r>
          </a:p>
          <a:p>
            <a:endParaRPr lang="en-IN" dirty="0"/>
          </a:p>
          <a:p>
            <a:endParaRPr lang="en-IN" dirty="0"/>
          </a:p>
        </p:txBody>
      </p:sp>
      <p:sp>
        <p:nvSpPr>
          <p:cNvPr id="2" name="Date Placeholder 1">
            <a:extLst>
              <a:ext uri="{FF2B5EF4-FFF2-40B4-BE49-F238E27FC236}">
                <a16:creationId xmlns:a16="http://schemas.microsoft.com/office/drawing/2014/main" id="{CFA663B5-7322-B0A6-81F0-1FF8C0E47DF4}"/>
              </a:ext>
            </a:extLst>
          </p:cNvPr>
          <p:cNvSpPr>
            <a:spLocks noGrp="1"/>
          </p:cNvSpPr>
          <p:nvPr>
            <p:ph type="dt" sz="half" idx="10"/>
          </p:nvPr>
        </p:nvSpPr>
        <p:spPr>
          <a:xfrm>
            <a:off x="2048777" y="6514538"/>
            <a:ext cx="2472271" cy="365125"/>
          </a:xfrm>
        </p:spPr>
        <p:txBody>
          <a:bodyPr/>
          <a:lstStyle/>
          <a:p>
            <a:fld id="{C7CA7F2A-B532-4167-AFED-906AF24E9346}" type="datetime1">
              <a:rPr lang="en-IN" smtClean="0"/>
              <a:t>18-03-2024</a:t>
            </a:fld>
            <a:endParaRPr lang="en-IN" dirty="0"/>
          </a:p>
        </p:txBody>
      </p:sp>
      <p:sp>
        <p:nvSpPr>
          <p:cNvPr id="4" name="Slide Number Placeholder 3">
            <a:extLst>
              <a:ext uri="{FF2B5EF4-FFF2-40B4-BE49-F238E27FC236}">
                <a16:creationId xmlns:a16="http://schemas.microsoft.com/office/drawing/2014/main" id="{D4805795-F5A7-6E87-2E68-D5D1412870CF}"/>
              </a:ext>
            </a:extLst>
          </p:cNvPr>
          <p:cNvSpPr>
            <a:spLocks noGrp="1"/>
          </p:cNvSpPr>
          <p:nvPr>
            <p:ph type="sldNum" sz="quarter" idx="12"/>
          </p:nvPr>
        </p:nvSpPr>
        <p:spPr/>
        <p:txBody>
          <a:bodyPr/>
          <a:lstStyle/>
          <a:p>
            <a:fld id="{8040891C-EC74-44E6-A60A-368022D9E483}" type="slidenum">
              <a:rPr lang="en-IN" smtClean="0"/>
              <a:t>34</a:t>
            </a:fld>
            <a:endParaRPr lang="en-IN"/>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7"/>
          <p:cNvSpPr>
            <a:spLocks noGrp="1" noChangeArrowheads="1"/>
          </p:cNvSpPr>
          <p:nvPr>
            <p:ph type="body" idx="1"/>
          </p:nvPr>
        </p:nvSpPr>
        <p:spPr/>
        <p:txBody>
          <a:bodyPr>
            <a:normAutofit/>
          </a:bodyPr>
          <a:lstStyle/>
          <a:p>
            <a:pPr eaLnBrk="1" hangingPunct="1">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If a relation schema has more than one key, each is called a </a:t>
            </a:r>
            <a:r>
              <a:rPr lang="en-US" altLang="en-US" sz="2400" b="1" dirty="0">
                <a:solidFill>
                  <a:schemeClr val="tx1"/>
                </a:solidFill>
                <a:latin typeface="Times New Roman" pitchFamily="18" charset="0"/>
                <a:cs typeface="Times New Roman" pitchFamily="18" charset="0"/>
              </a:rPr>
              <a:t>candidate</a:t>
            </a:r>
            <a:r>
              <a:rPr lang="en-US" altLang="en-US" sz="2400" dirty="0">
                <a:solidFill>
                  <a:schemeClr val="tx1"/>
                </a:solidFill>
                <a:latin typeface="Times New Roman" pitchFamily="18" charset="0"/>
                <a:cs typeface="Times New Roman" pitchFamily="18" charset="0"/>
              </a:rPr>
              <a:t> key. One of the candidate keys is </a:t>
            </a:r>
            <a:r>
              <a:rPr lang="en-US" altLang="en-US" sz="2400" i="1" dirty="0">
                <a:solidFill>
                  <a:schemeClr val="tx1"/>
                </a:solidFill>
                <a:latin typeface="Times New Roman" pitchFamily="18" charset="0"/>
                <a:cs typeface="Times New Roman" pitchFamily="18" charset="0"/>
              </a:rPr>
              <a:t>arbitrarily</a:t>
            </a:r>
            <a:r>
              <a:rPr lang="en-US" altLang="en-US" sz="2400" dirty="0">
                <a:solidFill>
                  <a:schemeClr val="tx1"/>
                </a:solidFill>
                <a:latin typeface="Times New Roman" pitchFamily="18" charset="0"/>
                <a:cs typeface="Times New Roman" pitchFamily="18" charset="0"/>
              </a:rPr>
              <a:t> designated to be the </a:t>
            </a:r>
            <a:r>
              <a:rPr lang="en-US" altLang="en-US" sz="2400" b="1" dirty="0">
                <a:solidFill>
                  <a:schemeClr val="tx1"/>
                </a:solidFill>
                <a:latin typeface="Times New Roman" pitchFamily="18" charset="0"/>
                <a:cs typeface="Times New Roman" pitchFamily="18" charset="0"/>
              </a:rPr>
              <a:t>primary key</a:t>
            </a:r>
            <a:r>
              <a:rPr lang="en-US" altLang="en-US" sz="2400" dirty="0">
                <a:solidFill>
                  <a:schemeClr val="tx1"/>
                </a:solidFill>
                <a:latin typeface="Times New Roman" pitchFamily="18" charset="0"/>
                <a:cs typeface="Times New Roman" pitchFamily="18" charset="0"/>
              </a:rPr>
              <a:t>, and the others are called </a:t>
            </a:r>
            <a:r>
              <a:rPr lang="en-US" altLang="en-US" sz="2400" b="1" dirty="0">
                <a:solidFill>
                  <a:schemeClr val="tx1"/>
                </a:solidFill>
                <a:latin typeface="Times New Roman" pitchFamily="18" charset="0"/>
                <a:cs typeface="Times New Roman" pitchFamily="18" charset="0"/>
              </a:rPr>
              <a:t>secondary keys</a:t>
            </a:r>
            <a:r>
              <a:rPr lang="en-US" altLang="en-US" sz="2400" dirty="0">
                <a:solidFill>
                  <a:schemeClr val="tx1"/>
                </a:solidFill>
                <a:latin typeface="Times New Roman" pitchFamily="18" charset="0"/>
                <a:cs typeface="Times New Roman" pitchFamily="18" charset="0"/>
              </a:rPr>
              <a:t>.</a:t>
            </a:r>
          </a:p>
          <a:p>
            <a:pPr eaLnBrk="1" hangingPunct="1">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A </a:t>
            </a:r>
            <a:r>
              <a:rPr lang="en-US" altLang="en-US" sz="2400" b="1" dirty="0">
                <a:solidFill>
                  <a:schemeClr val="tx1"/>
                </a:solidFill>
                <a:latin typeface="Times New Roman" pitchFamily="18" charset="0"/>
                <a:cs typeface="Times New Roman" pitchFamily="18" charset="0"/>
              </a:rPr>
              <a:t>Prime attribute</a:t>
            </a:r>
            <a:r>
              <a:rPr lang="en-US" altLang="en-US" sz="2400" dirty="0">
                <a:solidFill>
                  <a:schemeClr val="tx1"/>
                </a:solidFill>
                <a:latin typeface="Times New Roman" pitchFamily="18" charset="0"/>
                <a:cs typeface="Times New Roman" pitchFamily="18" charset="0"/>
              </a:rPr>
              <a:t> must be a member of </a:t>
            </a:r>
            <a:r>
              <a:rPr lang="en-US" altLang="en-US" sz="2400" i="1" dirty="0">
                <a:solidFill>
                  <a:schemeClr val="tx1"/>
                </a:solidFill>
                <a:latin typeface="Times New Roman" pitchFamily="18" charset="0"/>
                <a:cs typeface="Times New Roman" pitchFamily="18" charset="0"/>
              </a:rPr>
              <a:t>some</a:t>
            </a:r>
            <a:r>
              <a:rPr lang="en-US" altLang="en-US" sz="2400" dirty="0">
                <a:solidFill>
                  <a:schemeClr val="tx1"/>
                </a:solidFill>
                <a:latin typeface="Times New Roman" pitchFamily="18" charset="0"/>
                <a:cs typeface="Times New Roman" pitchFamily="18" charset="0"/>
              </a:rPr>
              <a:t> candidate key</a:t>
            </a:r>
          </a:p>
          <a:p>
            <a:pPr eaLnBrk="1" hangingPunct="1">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A </a:t>
            </a:r>
            <a:r>
              <a:rPr lang="en-US" altLang="en-US" sz="2400" b="1" dirty="0">
                <a:solidFill>
                  <a:schemeClr val="tx1"/>
                </a:solidFill>
                <a:latin typeface="Times New Roman" pitchFamily="18" charset="0"/>
                <a:cs typeface="Times New Roman" pitchFamily="18" charset="0"/>
              </a:rPr>
              <a:t>Nonprime attribute</a:t>
            </a:r>
            <a:r>
              <a:rPr lang="en-US" altLang="en-US" sz="2400" dirty="0">
                <a:solidFill>
                  <a:schemeClr val="tx1"/>
                </a:solidFill>
                <a:latin typeface="Times New Roman" pitchFamily="18" charset="0"/>
                <a:cs typeface="Times New Roman" pitchFamily="18" charset="0"/>
              </a:rPr>
              <a:t> is not a prime attribute—that is, it is not a member of any candidate key. </a:t>
            </a:r>
          </a:p>
        </p:txBody>
      </p:sp>
      <p:sp>
        <p:nvSpPr>
          <p:cNvPr id="5" name="Rectangle 6"/>
          <p:cNvSpPr>
            <a:spLocks noGrp="1" noChangeArrowheads="1"/>
          </p:cNvSpPr>
          <p:nvPr>
            <p:ph type="title"/>
          </p:nvPr>
        </p:nvSpPr>
        <p:spPr>
          <a:xfrm>
            <a:off x="1149927" y="303214"/>
            <a:ext cx="9850582" cy="992187"/>
          </a:xfrm>
        </p:spPr>
        <p:txBody>
          <a:bodyPr>
            <a:normAutofit/>
          </a:bodyPr>
          <a:lstStyle/>
          <a:p>
            <a:pPr algn="ctr" eaLnBrk="1" hangingPunct="1"/>
            <a:r>
              <a:rPr lang="en-US" altLang="en-US" b="1" dirty="0">
                <a:solidFill>
                  <a:srgbClr val="92278F"/>
                </a:solidFill>
              </a:rPr>
              <a:t>Definitions of Keys and Attributes</a:t>
            </a:r>
          </a:p>
        </p:txBody>
      </p:sp>
      <p:sp>
        <p:nvSpPr>
          <p:cNvPr id="2" name="Date Placeholder 1">
            <a:extLst>
              <a:ext uri="{FF2B5EF4-FFF2-40B4-BE49-F238E27FC236}">
                <a16:creationId xmlns:a16="http://schemas.microsoft.com/office/drawing/2014/main" id="{7282FD55-31FF-7983-C4D0-0E4281E75C10}"/>
              </a:ext>
            </a:extLst>
          </p:cNvPr>
          <p:cNvSpPr>
            <a:spLocks noGrp="1"/>
          </p:cNvSpPr>
          <p:nvPr>
            <p:ph type="dt" sz="half" idx="10"/>
          </p:nvPr>
        </p:nvSpPr>
        <p:spPr>
          <a:xfrm>
            <a:off x="1890383" y="6459784"/>
            <a:ext cx="2472271" cy="365125"/>
          </a:xfrm>
        </p:spPr>
        <p:txBody>
          <a:bodyPr/>
          <a:lstStyle/>
          <a:p>
            <a:fld id="{4FCDEAC0-0E7F-4A0A-AF39-5232CDB88969}" type="datetime1">
              <a:rPr lang="en-IN" smtClean="0"/>
              <a:t>18-03-2024</a:t>
            </a:fld>
            <a:endParaRPr lang="en-IN" dirty="0"/>
          </a:p>
        </p:txBody>
      </p:sp>
      <p:sp>
        <p:nvSpPr>
          <p:cNvPr id="4" name="Slide Number Placeholder 3">
            <a:extLst>
              <a:ext uri="{FF2B5EF4-FFF2-40B4-BE49-F238E27FC236}">
                <a16:creationId xmlns:a16="http://schemas.microsoft.com/office/drawing/2014/main" id="{DCC88A41-3A16-FF0C-074B-DA35CE2172E3}"/>
              </a:ext>
            </a:extLst>
          </p:cNvPr>
          <p:cNvSpPr>
            <a:spLocks noGrp="1"/>
          </p:cNvSpPr>
          <p:nvPr>
            <p:ph type="sldNum" sz="quarter" idx="12"/>
          </p:nvPr>
        </p:nvSpPr>
        <p:spPr/>
        <p:txBody>
          <a:bodyPr/>
          <a:lstStyle/>
          <a:p>
            <a:fld id="{8040891C-EC74-44E6-A60A-368022D9E483}" type="slidenum">
              <a:rPr lang="en-IN" smtClean="0"/>
              <a:t>35</a:t>
            </a:fld>
            <a:endParaRPr lang="en-IN"/>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a:xfrm>
            <a:off x="1246910" y="263236"/>
            <a:ext cx="9393382" cy="955964"/>
          </a:xfrm>
        </p:spPr>
        <p:txBody>
          <a:bodyPr/>
          <a:lstStyle/>
          <a:p>
            <a:pPr algn="ctr"/>
            <a:r>
              <a:rPr lang="en-IN" altLang="en-US" b="1" dirty="0">
                <a:solidFill>
                  <a:srgbClr val="92278F"/>
                </a:solidFill>
              </a:rPr>
              <a:t>Finding the Key Attribute</a:t>
            </a:r>
          </a:p>
        </p:txBody>
      </p:sp>
      <p:sp>
        <p:nvSpPr>
          <p:cNvPr id="66563" name="Content Placeholder 2"/>
          <p:cNvSpPr>
            <a:spLocks noGrp="1" noChangeArrowheads="1"/>
          </p:cNvSpPr>
          <p:nvPr>
            <p:ph idx="1"/>
          </p:nvPr>
        </p:nvSpPr>
        <p:spPr>
          <a:xfrm>
            <a:off x="1191491" y="1524000"/>
            <a:ext cx="9864436" cy="4572000"/>
          </a:xfrm>
        </p:spPr>
        <p:txBody>
          <a:bodyPr>
            <a:noAutofit/>
          </a:bodyPr>
          <a:lstStyle/>
          <a:p>
            <a:pPr>
              <a:lnSpc>
                <a:spcPct val="100000"/>
              </a:lnSpc>
            </a:pPr>
            <a:r>
              <a:rPr lang="en-IN" altLang="en-US" sz="2400" b="1" dirty="0">
                <a:solidFill>
                  <a:schemeClr val="tx1"/>
                </a:solidFill>
                <a:latin typeface="Times New Roman" pitchFamily="18" charset="0"/>
                <a:cs typeface="Times New Roman" pitchFamily="18" charset="0"/>
              </a:rPr>
              <a:t>Consider relation R(A,B,C) having the following F= { A</a:t>
            </a:r>
            <a:r>
              <a:rPr lang="en-IN" altLang="en-US" sz="2400" b="1" dirty="0">
                <a:solidFill>
                  <a:schemeClr val="tx1"/>
                </a:solidFill>
                <a:latin typeface="Times New Roman" pitchFamily="18" charset="0"/>
                <a:cs typeface="Times New Roman" pitchFamily="18" charset="0"/>
                <a:sym typeface="Wingdings" pitchFamily="2" charset="2"/>
              </a:rPr>
              <a:t>B, BC }. Find the key attribute for the given relation R.</a:t>
            </a:r>
          </a:p>
          <a:p>
            <a:pPr>
              <a:lnSpc>
                <a:spcPct val="100000"/>
              </a:lnSpc>
            </a:pPr>
            <a:r>
              <a:rPr lang="en-IN" altLang="en-US" sz="2400" dirty="0">
                <a:solidFill>
                  <a:srgbClr val="FF0000"/>
                </a:solidFill>
                <a:latin typeface="Times New Roman" pitchFamily="18" charset="0"/>
                <a:cs typeface="Times New Roman" pitchFamily="18" charset="0"/>
                <a:sym typeface="Wingdings" pitchFamily="2" charset="2"/>
              </a:rPr>
              <a:t>Solution </a:t>
            </a: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Left		Middle		Right</a:t>
            </a:r>
          </a:p>
          <a:p>
            <a:pPr lvl="1">
              <a:lnSpc>
                <a:spcPct val="100000"/>
              </a:lnSpc>
              <a:buNone/>
            </a:pPr>
            <a:r>
              <a:rPr lang="en-IN" altLang="en-US" sz="2400" dirty="0">
                <a:solidFill>
                  <a:schemeClr val="tx1"/>
                </a:solidFill>
                <a:latin typeface="Times New Roman" pitchFamily="18" charset="0"/>
                <a:cs typeface="Times New Roman" pitchFamily="18" charset="0"/>
                <a:sym typeface="Wingdings" pitchFamily="2" charset="2"/>
              </a:rPr>
              <a:t>    A		B		C</a:t>
            </a: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A</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 ABC</a:t>
            </a: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B</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 BC</a:t>
            </a: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A closure includes all the attributes of R. So A is the key attribute.</a:t>
            </a:r>
          </a:p>
          <a:p>
            <a:pPr lvl="1">
              <a:lnSpc>
                <a:spcPct val="100000"/>
              </a:lnSpc>
            </a:pPr>
            <a:endParaRPr lang="en-IN" altLang="en-US" sz="2400" dirty="0">
              <a:solidFill>
                <a:schemeClr val="tx1"/>
              </a:solidFill>
              <a:latin typeface="Times New Roman" pitchFamily="18" charset="0"/>
              <a:cs typeface="Times New Roman" pitchFamily="18" charset="0"/>
              <a:sym typeface="Wingdings" pitchFamily="2" charset="2"/>
            </a:endParaRP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Prime attribute is A</a:t>
            </a:r>
          </a:p>
          <a:p>
            <a:pPr lvl="1">
              <a:lnSpc>
                <a:spcPct val="100000"/>
              </a:lnSpc>
            </a:pPr>
            <a:r>
              <a:rPr lang="en-IN" altLang="en-US" sz="2400" dirty="0">
                <a:solidFill>
                  <a:schemeClr val="tx1"/>
                </a:solidFill>
                <a:latin typeface="Times New Roman" pitchFamily="18" charset="0"/>
                <a:cs typeface="Times New Roman" pitchFamily="18" charset="0"/>
                <a:sym typeface="Wingdings" pitchFamily="2" charset="2"/>
              </a:rPr>
              <a:t>Non Prime attributes are BC</a:t>
            </a:r>
          </a:p>
          <a:p>
            <a:pPr lvl="1">
              <a:lnSpc>
                <a:spcPct val="100000"/>
              </a:lnSpc>
            </a:pPr>
            <a:endParaRPr lang="en-IN" altLang="en-US" sz="2400" dirty="0">
              <a:solidFill>
                <a:schemeClr val="tx1"/>
              </a:solidFill>
              <a:latin typeface="Times New Roman" pitchFamily="18" charset="0"/>
              <a:cs typeface="Times New Roman" pitchFamily="18" charset="0"/>
              <a:sym typeface="Wingdings" pitchFamily="2" charset="2"/>
            </a:endParaRPr>
          </a:p>
          <a:p>
            <a:pPr>
              <a:lnSpc>
                <a:spcPct val="100000"/>
              </a:lnSpc>
            </a:pPr>
            <a:endParaRPr lang="en-IN" altLang="en-US" sz="2400" dirty="0">
              <a:solidFill>
                <a:schemeClr val="tx1"/>
              </a:solidFill>
              <a:latin typeface="Times New Roman" pitchFamily="18" charset="0"/>
              <a:cs typeface="Times New Roman" pitchFamily="18" charset="0"/>
            </a:endParaRPr>
          </a:p>
        </p:txBody>
      </p:sp>
      <p:sp>
        <p:nvSpPr>
          <p:cNvPr id="2" name="Date Placeholder 1">
            <a:extLst>
              <a:ext uri="{FF2B5EF4-FFF2-40B4-BE49-F238E27FC236}">
                <a16:creationId xmlns:a16="http://schemas.microsoft.com/office/drawing/2014/main" id="{7EEF84FA-1976-5590-0BF7-8E6D0CA7F852}"/>
              </a:ext>
            </a:extLst>
          </p:cNvPr>
          <p:cNvSpPr>
            <a:spLocks noGrp="1"/>
          </p:cNvSpPr>
          <p:nvPr>
            <p:ph type="dt" sz="half" idx="10"/>
          </p:nvPr>
        </p:nvSpPr>
        <p:spPr>
          <a:xfrm>
            <a:off x="1797076" y="6495876"/>
            <a:ext cx="2472271" cy="365125"/>
          </a:xfrm>
        </p:spPr>
        <p:txBody>
          <a:bodyPr/>
          <a:lstStyle/>
          <a:p>
            <a:fld id="{82620DDE-DCA3-41BB-8501-B6CA07B410A4}" type="datetime1">
              <a:rPr lang="en-IN" smtClean="0"/>
              <a:t>18-03-2024</a:t>
            </a:fld>
            <a:endParaRPr lang="en-IN" dirty="0"/>
          </a:p>
        </p:txBody>
      </p:sp>
      <p:sp>
        <p:nvSpPr>
          <p:cNvPr id="4" name="Slide Number Placeholder 3">
            <a:extLst>
              <a:ext uri="{FF2B5EF4-FFF2-40B4-BE49-F238E27FC236}">
                <a16:creationId xmlns:a16="http://schemas.microsoft.com/office/drawing/2014/main" id="{5EE9471D-082B-9F8E-75CE-71985EDB8CC5}"/>
              </a:ext>
            </a:extLst>
          </p:cNvPr>
          <p:cNvSpPr>
            <a:spLocks noGrp="1"/>
          </p:cNvSpPr>
          <p:nvPr>
            <p:ph type="sldNum" sz="quarter" idx="12"/>
          </p:nvPr>
        </p:nvSpPr>
        <p:spPr/>
        <p:txBody>
          <a:bodyPr/>
          <a:lstStyle/>
          <a:p>
            <a:fld id="{8040891C-EC74-44E6-A60A-368022D9E483}" type="slidenum">
              <a:rPr lang="en-IN" smtClean="0"/>
              <a:t>36</a:t>
            </a:fld>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 calcmode="lin" valueType="num">
                                      <p:cBhvr additive="base">
                                        <p:cTn id="17" dur="5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656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6563">
                                            <p:txEl>
                                              <p:pRg st="3" end="3"/>
                                            </p:txEl>
                                          </p:spTgt>
                                        </p:tgtEl>
                                        <p:attrNameLst>
                                          <p:attrName>style.visibility</p:attrName>
                                        </p:attrNameLst>
                                      </p:cBhvr>
                                      <p:to>
                                        <p:strVal val="visible"/>
                                      </p:to>
                                    </p:set>
                                    <p:anim calcmode="lin" valueType="num">
                                      <p:cBhvr additive="base">
                                        <p:cTn id="21" dur="500" fill="hold"/>
                                        <p:tgtEl>
                                          <p:spTgt spid="6656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656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6563">
                                            <p:txEl>
                                              <p:pRg st="4" end="4"/>
                                            </p:txEl>
                                          </p:spTgt>
                                        </p:tgtEl>
                                        <p:attrNameLst>
                                          <p:attrName>style.visibility</p:attrName>
                                        </p:attrNameLst>
                                      </p:cBhvr>
                                      <p:to>
                                        <p:strVal val="visible"/>
                                      </p:to>
                                    </p:set>
                                    <p:anim calcmode="lin" valueType="num">
                                      <p:cBhvr additive="base">
                                        <p:cTn id="25" dur="500" fill="hold"/>
                                        <p:tgtEl>
                                          <p:spTgt spid="665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56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6563">
                                            <p:txEl>
                                              <p:pRg st="5" end="5"/>
                                            </p:txEl>
                                          </p:spTgt>
                                        </p:tgtEl>
                                        <p:attrNameLst>
                                          <p:attrName>style.visibility</p:attrName>
                                        </p:attrNameLst>
                                      </p:cBhvr>
                                      <p:to>
                                        <p:strVal val="visible"/>
                                      </p:to>
                                    </p:set>
                                    <p:anim calcmode="lin" valueType="num">
                                      <p:cBhvr additive="base">
                                        <p:cTn id="29" dur="500" fill="hold"/>
                                        <p:tgtEl>
                                          <p:spTgt spid="6656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656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6563">
                                            <p:txEl>
                                              <p:pRg st="6" end="6"/>
                                            </p:txEl>
                                          </p:spTgt>
                                        </p:tgtEl>
                                        <p:attrNameLst>
                                          <p:attrName>style.visibility</p:attrName>
                                        </p:attrNameLst>
                                      </p:cBhvr>
                                      <p:to>
                                        <p:strVal val="visible"/>
                                      </p:to>
                                    </p:set>
                                    <p:anim calcmode="lin" valueType="num">
                                      <p:cBhvr additive="base">
                                        <p:cTn id="33" dur="500" fill="hold"/>
                                        <p:tgtEl>
                                          <p:spTgt spid="6656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65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66563">
                                            <p:txEl>
                                              <p:pRg st="8" end="8"/>
                                            </p:txEl>
                                          </p:spTgt>
                                        </p:tgtEl>
                                        <p:attrNameLst>
                                          <p:attrName>style.visibility</p:attrName>
                                        </p:attrNameLst>
                                      </p:cBhvr>
                                      <p:to>
                                        <p:strVal val="visible"/>
                                      </p:to>
                                    </p:set>
                                    <p:anim calcmode="lin" valueType="num">
                                      <p:cBhvr additive="base">
                                        <p:cTn id="39" dur="500" fill="hold"/>
                                        <p:tgtEl>
                                          <p:spTgt spid="6656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656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66563">
                                            <p:txEl>
                                              <p:pRg st="9" end="9"/>
                                            </p:txEl>
                                          </p:spTgt>
                                        </p:tgtEl>
                                        <p:attrNameLst>
                                          <p:attrName>style.visibility</p:attrName>
                                        </p:attrNameLst>
                                      </p:cBhvr>
                                      <p:to>
                                        <p:strVal val="visible"/>
                                      </p:to>
                                    </p:set>
                                    <p:anim calcmode="lin" valueType="num">
                                      <p:cBhvr additive="base">
                                        <p:cTn id="45" dur="500" fill="hold"/>
                                        <p:tgtEl>
                                          <p:spTgt spid="6656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65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2"/>
          <p:cNvSpPr>
            <a:spLocks noGrp="1" noChangeArrowheads="1"/>
          </p:cNvSpPr>
          <p:nvPr>
            <p:ph idx="1"/>
          </p:nvPr>
        </p:nvSpPr>
        <p:spPr>
          <a:xfrm>
            <a:off x="1108365" y="1447800"/>
            <a:ext cx="9809018" cy="4572000"/>
          </a:xfrm>
        </p:spPr>
        <p:txBody>
          <a:bodyPr>
            <a:normAutofit lnSpcReduction="10000"/>
          </a:bodyPr>
          <a:lstStyle/>
          <a:p>
            <a:r>
              <a:rPr lang="en-IN" altLang="en-US" sz="2400" b="1" dirty="0">
                <a:solidFill>
                  <a:schemeClr val="tx1"/>
                </a:solidFill>
                <a:latin typeface="Times New Roman" pitchFamily="18" charset="0"/>
                <a:cs typeface="Times New Roman" pitchFamily="18" charset="0"/>
              </a:rPr>
              <a:t>Consider relation R(A,B,C,D) having the following F= { AB</a:t>
            </a:r>
            <a:r>
              <a:rPr lang="en-IN" altLang="en-US" sz="2400" b="1" dirty="0">
                <a:solidFill>
                  <a:schemeClr val="tx1"/>
                </a:solidFill>
                <a:latin typeface="Times New Roman" pitchFamily="18" charset="0"/>
                <a:cs typeface="Times New Roman" pitchFamily="18" charset="0"/>
                <a:sym typeface="Wingdings" pitchFamily="2" charset="2"/>
              </a:rPr>
              <a:t>C, CB, CD }. Find the key attribute for the given relation R.</a:t>
            </a:r>
          </a:p>
          <a:p>
            <a:r>
              <a:rPr lang="en-IN" altLang="en-US" sz="2400" dirty="0">
                <a:solidFill>
                  <a:srgbClr val="FF0000"/>
                </a:solidFill>
                <a:latin typeface="Times New Roman" pitchFamily="18" charset="0"/>
                <a:cs typeface="Times New Roman" pitchFamily="18" charset="0"/>
                <a:sym typeface="Wingdings" pitchFamily="2" charset="2"/>
              </a:rPr>
              <a:t>Solution </a:t>
            </a:r>
          </a:p>
          <a:p>
            <a:pPr lvl="1"/>
            <a:r>
              <a:rPr lang="en-IN" altLang="en-US" sz="2400" dirty="0">
                <a:solidFill>
                  <a:schemeClr val="tx1"/>
                </a:solidFill>
                <a:latin typeface="Times New Roman" pitchFamily="18" charset="0"/>
                <a:cs typeface="Times New Roman" pitchFamily="18" charset="0"/>
                <a:sym typeface="Wingdings" pitchFamily="2" charset="2"/>
              </a:rPr>
              <a:t>Left		Middle		Right</a:t>
            </a:r>
          </a:p>
          <a:p>
            <a:pPr lvl="1">
              <a:buNone/>
            </a:pPr>
            <a:r>
              <a:rPr lang="en-IN" altLang="en-US" sz="2400" dirty="0">
                <a:solidFill>
                  <a:schemeClr val="tx1"/>
                </a:solidFill>
                <a:latin typeface="Times New Roman" pitchFamily="18" charset="0"/>
                <a:cs typeface="Times New Roman" pitchFamily="18" charset="0"/>
                <a:sym typeface="Wingdings" pitchFamily="2" charset="2"/>
              </a:rPr>
              <a:t>   A		BC		D</a:t>
            </a:r>
          </a:p>
          <a:p>
            <a:pPr lvl="1"/>
            <a:r>
              <a:rPr lang="en-IN" altLang="en-US" sz="2400" dirty="0">
                <a:solidFill>
                  <a:schemeClr val="tx1"/>
                </a:solidFill>
                <a:latin typeface="Times New Roman" pitchFamily="18" charset="0"/>
                <a:cs typeface="Times New Roman" pitchFamily="18" charset="0"/>
                <a:sym typeface="Wingdings" pitchFamily="2" charset="2"/>
              </a:rPr>
              <a:t>A</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 A</a:t>
            </a:r>
          </a:p>
          <a:p>
            <a:pPr lvl="1"/>
            <a:r>
              <a:rPr lang="en-IN" altLang="en-US" sz="2400" dirty="0">
                <a:solidFill>
                  <a:schemeClr val="tx1"/>
                </a:solidFill>
                <a:latin typeface="Times New Roman" pitchFamily="18" charset="0"/>
                <a:cs typeface="Times New Roman" pitchFamily="18" charset="0"/>
                <a:sym typeface="Wingdings" pitchFamily="2" charset="2"/>
              </a:rPr>
              <a:t>AB</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 ABCD</a:t>
            </a:r>
          </a:p>
          <a:p>
            <a:pPr lvl="1"/>
            <a:r>
              <a:rPr lang="en-IN" altLang="en-US" sz="2400" dirty="0">
                <a:solidFill>
                  <a:schemeClr val="tx1"/>
                </a:solidFill>
                <a:latin typeface="Times New Roman" pitchFamily="18" charset="0"/>
                <a:cs typeface="Times New Roman" pitchFamily="18" charset="0"/>
                <a:sym typeface="Wingdings" pitchFamily="2" charset="2"/>
              </a:rPr>
              <a:t>AC</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 ACBD</a:t>
            </a:r>
          </a:p>
          <a:p>
            <a:pPr lvl="1"/>
            <a:r>
              <a:rPr lang="en-IN" altLang="en-US" sz="2400" dirty="0">
                <a:solidFill>
                  <a:schemeClr val="tx1"/>
                </a:solidFill>
                <a:latin typeface="Times New Roman" pitchFamily="18" charset="0"/>
                <a:cs typeface="Times New Roman" pitchFamily="18" charset="0"/>
                <a:sym typeface="Wingdings" pitchFamily="2" charset="2"/>
              </a:rPr>
              <a:t>AB</a:t>
            </a:r>
            <a:r>
              <a:rPr lang="en-IN" altLang="en-US" sz="2400" baseline="300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sym typeface="Wingdings" pitchFamily="2" charset="2"/>
              </a:rPr>
              <a:t>, AC</a:t>
            </a:r>
            <a:r>
              <a:rPr lang="en-IN" altLang="en-US" sz="2400" baseline="30000" dirty="0">
                <a:solidFill>
                  <a:schemeClr val="tx1"/>
                </a:solidFill>
                <a:latin typeface="Times New Roman" pitchFamily="18" charset="0"/>
                <a:cs typeface="Times New Roman" pitchFamily="18" charset="0"/>
                <a:sym typeface="Wingdings" pitchFamily="2" charset="2"/>
              </a:rPr>
              <a:t>+ </a:t>
            </a:r>
            <a:r>
              <a:rPr lang="en-IN" altLang="en-US" sz="2400" dirty="0">
                <a:solidFill>
                  <a:schemeClr val="tx1"/>
                </a:solidFill>
                <a:latin typeface="Times New Roman" pitchFamily="18" charset="0"/>
                <a:cs typeface="Times New Roman" pitchFamily="18" charset="0"/>
                <a:sym typeface="Wingdings" pitchFamily="2" charset="2"/>
              </a:rPr>
              <a:t>includes all the attributes of R. So AB, AC are the key attributes.</a:t>
            </a:r>
          </a:p>
          <a:p>
            <a:pPr lvl="1"/>
            <a:r>
              <a:rPr lang="en-IN" altLang="en-US" sz="2400" dirty="0">
                <a:solidFill>
                  <a:schemeClr val="tx1"/>
                </a:solidFill>
                <a:latin typeface="Times New Roman" pitchFamily="18" charset="0"/>
                <a:cs typeface="Times New Roman" pitchFamily="18" charset="0"/>
                <a:sym typeface="Wingdings" pitchFamily="2" charset="2"/>
              </a:rPr>
              <a:t>Prime attributes are ABC</a:t>
            </a:r>
          </a:p>
          <a:p>
            <a:pPr lvl="1"/>
            <a:r>
              <a:rPr lang="en-IN" altLang="en-US" sz="2400" dirty="0">
                <a:solidFill>
                  <a:schemeClr val="tx1"/>
                </a:solidFill>
                <a:latin typeface="Times New Roman" pitchFamily="18" charset="0"/>
                <a:cs typeface="Times New Roman" pitchFamily="18" charset="0"/>
                <a:sym typeface="Wingdings" pitchFamily="2" charset="2"/>
              </a:rPr>
              <a:t>Non Prime attribute is D</a:t>
            </a:r>
          </a:p>
          <a:p>
            <a:pPr lvl="1"/>
            <a:endParaRPr lang="en-IN" altLang="en-US" sz="2400" dirty="0">
              <a:solidFill>
                <a:schemeClr val="tx1"/>
              </a:solidFill>
              <a:latin typeface="Times New Roman" pitchFamily="18" charset="0"/>
              <a:cs typeface="Times New Roman" pitchFamily="18" charset="0"/>
              <a:sym typeface="Wingdings" pitchFamily="2" charset="2"/>
            </a:endParaRPr>
          </a:p>
          <a:p>
            <a:endParaRPr lang="en-IN" altLang="en-US" sz="2400" dirty="0">
              <a:solidFill>
                <a:schemeClr val="tx1"/>
              </a:solidFill>
              <a:latin typeface="Times New Roman" pitchFamily="18" charset="0"/>
              <a:cs typeface="Times New Roman" pitchFamily="18" charset="0"/>
            </a:endParaRPr>
          </a:p>
        </p:txBody>
      </p:sp>
      <p:sp>
        <p:nvSpPr>
          <p:cNvPr id="6" name="Title 1"/>
          <p:cNvSpPr>
            <a:spLocks noGrp="1" noChangeArrowheads="1"/>
          </p:cNvSpPr>
          <p:nvPr>
            <p:ph type="title"/>
          </p:nvPr>
        </p:nvSpPr>
        <p:spPr>
          <a:xfrm>
            <a:off x="1246910" y="263236"/>
            <a:ext cx="9393382" cy="955964"/>
          </a:xfrm>
        </p:spPr>
        <p:txBody>
          <a:bodyPr/>
          <a:lstStyle/>
          <a:p>
            <a:pPr algn="ctr"/>
            <a:r>
              <a:rPr lang="en-IN" altLang="en-US" b="1" dirty="0">
                <a:solidFill>
                  <a:srgbClr val="92278F"/>
                </a:solidFill>
              </a:rPr>
              <a:t>Finding the Key Attribute</a:t>
            </a:r>
          </a:p>
        </p:txBody>
      </p:sp>
      <p:sp>
        <p:nvSpPr>
          <p:cNvPr id="2" name="Date Placeholder 1">
            <a:extLst>
              <a:ext uri="{FF2B5EF4-FFF2-40B4-BE49-F238E27FC236}">
                <a16:creationId xmlns:a16="http://schemas.microsoft.com/office/drawing/2014/main" id="{10AF172F-CE76-5376-F054-8776D4954547}"/>
              </a:ext>
            </a:extLst>
          </p:cNvPr>
          <p:cNvSpPr>
            <a:spLocks noGrp="1"/>
          </p:cNvSpPr>
          <p:nvPr>
            <p:ph type="dt" sz="half" idx="10"/>
          </p:nvPr>
        </p:nvSpPr>
        <p:spPr>
          <a:xfrm>
            <a:off x="1657117" y="6412201"/>
            <a:ext cx="2472271" cy="365125"/>
          </a:xfrm>
        </p:spPr>
        <p:txBody>
          <a:bodyPr/>
          <a:lstStyle/>
          <a:p>
            <a:fld id="{EED9EDF8-5DE4-4506-86B7-BDABA060F589}" type="datetime1">
              <a:rPr lang="en-IN" smtClean="0"/>
              <a:t>18-03-2024</a:t>
            </a:fld>
            <a:endParaRPr lang="en-IN" dirty="0"/>
          </a:p>
        </p:txBody>
      </p:sp>
      <p:sp>
        <p:nvSpPr>
          <p:cNvPr id="4" name="Slide Number Placeholder 3">
            <a:extLst>
              <a:ext uri="{FF2B5EF4-FFF2-40B4-BE49-F238E27FC236}">
                <a16:creationId xmlns:a16="http://schemas.microsoft.com/office/drawing/2014/main" id="{E9957381-52D1-2E94-DE3F-1B0348A14073}"/>
              </a:ext>
            </a:extLst>
          </p:cNvPr>
          <p:cNvSpPr>
            <a:spLocks noGrp="1"/>
          </p:cNvSpPr>
          <p:nvPr>
            <p:ph type="sldNum" sz="quarter" idx="12"/>
          </p:nvPr>
        </p:nvSpPr>
        <p:spPr/>
        <p:txBody>
          <a:bodyPr/>
          <a:lstStyle/>
          <a:p>
            <a:fld id="{8040891C-EC74-44E6-A60A-368022D9E483}" type="slidenum">
              <a:rPr lang="en-IN" smtClean="0"/>
              <a:t>37</a:t>
            </a:fld>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1000"/>
                                        <p:tgtEl>
                                          <p:spTgt spid="67587">
                                            <p:txEl>
                                              <p:pRg st="0" end="0"/>
                                            </p:txEl>
                                          </p:spTgt>
                                        </p:tgtEl>
                                      </p:cBhvr>
                                    </p:animEffect>
                                    <p:anim calcmode="lin" valueType="num">
                                      <p:cBhvr>
                                        <p:cTn id="8" dur="1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7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7587">
                                            <p:txEl>
                                              <p:pRg st="1" end="1"/>
                                            </p:txEl>
                                          </p:spTgt>
                                        </p:tgtEl>
                                        <p:attrNameLst>
                                          <p:attrName>style.visibility</p:attrName>
                                        </p:attrNameLst>
                                      </p:cBhvr>
                                      <p:to>
                                        <p:strVal val="visible"/>
                                      </p:to>
                                    </p:set>
                                    <p:animEffect transition="in" filter="fade">
                                      <p:cBhvr>
                                        <p:cTn id="14" dur="1000"/>
                                        <p:tgtEl>
                                          <p:spTgt spid="67587">
                                            <p:txEl>
                                              <p:pRg st="1" end="1"/>
                                            </p:txEl>
                                          </p:spTgt>
                                        </p:tgtEl>
                                      </p:cBhvr>
                                    </p:animEffect>
                                    <p:anim calcmode="lin" valueType="num">
                                      <p:cBhvr>
                                        <p:cTn id="15" dur="1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758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7587">
                                            <p:txEl>
                                              <p:pRg st="2" end="2"/>
                                            </p:txEl>
                                          </p:spTgt>
                                        </p:tgtEl>
                                        <p:attrNameLst>
                                          <p:attrName>style.visibility</p:attrName>
                                        </p:attrNameLst>
                                      </p:cBhvr>
                                      <p:to>
                                        <p:strVal val="visible"/>
                                      </p:to>
                                    </p:set>
                                    <p:animEffect transition="in" filter="fade">
                                      <p:cBhvr>
                                        <p:cTn id="19" dur="1000"/>
                                        <p:tgtEl>
                                          <p:spTgt spid="67587">
                                            <p:txEl>
                                              <p:pRg st="2" end="2"/>
                                            </p:txEl>
                                          </p:spTgt>
                                        </p:tgtEl>
                                      </p:cBhvr>
                                    </p:animEffect>
                                    <p:anim calcmode="lin" valueType="num">
                                      <p:cBhvr>
                                        <p:cTn id="20" dur="1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758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7587">
                                            <p:txEl>
                                              <p:pRg st="3" end="3"/>
                                            </p:txEl>
                                          </p:spTgt>
                                        </p:tgtEl>
                                        <p:attrNameLst>
                                          <p:attrName>style.visibility</p:attrName>
                                        </p:attrNameLst>
                                      </p:cBhvr>
                                      <p:to>
                                        <p:strVal val="visible"/>
                                      </p:to>
                                    </p:set>
                                    <p:animEffect transition="in" filter="fade">
                                      <p:cBhvr>
                                        <p:cTn id="24" dur="1000"/>
                                        <p:tgtEl>
                                          <p:spTgt spid="67587">
                                            <p:txEl>
                                              <p:pRg st="3" end="3"/>
                                            </p:txEl>
                                          </p:spTgt>
                                        </p:tgtEl>
                                      </p:cBhvr>
                                    </p:animEffect>
                                    <p:anim calcmode="lin" valueType="num">
                                      <p:cBhvr>
                                        <p:cTn id="25" dur="10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7587">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7587">
                                            <p:txEl>
                                              <p:pRg st="4" end="4"/>
                                            </p:txEl>
                                          </p:spTgt>
                                        </p:tgtEl>
                                        <p:attrNameLst>
                                          <p:attrName>style.visibility</p:attrName>
                                        </p:attrNameLst>
                                      </p:cBhvr>
                                      <p:to>
                                        <p:strVal val="visible"/>
                                      </p:to>
                                    </p:set>
                                    <p:animEffect transition="in" filter="fade">
                                      <p:cBhvr>
                                        <p:cTn id="29" dur="1000"/>
                                        <p:tgtEl>
                                          <p:spTgt spid="67587">
                                            <p:txEl>
                                              <p:pRg st="4" end="4"/>
                                            </p:txEl>
                                          </p:spTgt>
                                        </p:tgtEl>
                                      </p:cBhvr>
                                    </p:animEffect>
                                    <p:anim calcmode="lin" valueType="num">
                                      <p:cBhvr>
                                        <p:cTn id="30" dur="10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758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7587">
                                            <p:txEl>
                                              <p:pRg st="5" end="5"/>
                                            </p:txEl>
                                          </p:spTgt>
                                        </p:tgtEl>
                                        <p:attrNameLst>
                                          <p:attrName>style.visibility</p:attrName>
                                        </p:attrNameLst>
                                      </p:cBhvr>
                                      <p:to>
                                        <p:strVal val="visible"/>
                                      </p:to>
                                    </p:set>
                                    <p:animEffect transition="in" filter="fade">
                                      <p:cBhvr>
                                        <p:cTn id="34" dur="1000"/>
                                        <p:tgtEl>
                                          <p:spTgt spid="67587">
                                            <p:txEl>
                                              <p:pRg st="5" end="5"/>
                                            </p:txEl>
                                          </p:spTgt>
                                        </p:tgtEl>
                                      </p:cBhvr>
                                    </p:animEffect>
                                    <p:anim calcmode="lin" valueType="num">
                                      <p:cBhvr>
                                        <p:cTn id="35" dur="10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758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7587">
                                            <p:txEl>
                                              <p:pRg st="6" end="6"/>
                                            </p:txEl>
                                          </p:spTgt>
                                        </p:tgtEl>
                                        <p:attrNameLst>
                                          <p:attrName>style.visibility</p:attrName>
                                        </p:attrNameLst>
                                      </p:cBhvr>
                                      <p:to>
                                        <p:strVal val="visible"/>
                                      </p:to>
                                    </p:set>
                                    <p:animEffect transition="in" filter="fade">
                                      <p:cBhvr>
                                        <p:cTn id="39" dur="1000"/>
                                        <p:tgtEl>
                                          <p:spTgt spid="67587">
                                            <p:txEl>
                                              <p:pRg st="6" end="6"/>
                                            </p:txEl>
                                          </p:spTgt>
                                        </p:tgtEl>
                                      </p:cBhvr>
                                    </p:animEffect>
                                    <p:anim calcmode="lin" valueType="num">
                                      <p:cBhvr>
                                        <p:cTn id="40" dur="10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7587">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7587">
                                            <p:txEl>
                                              <p:pRg st="7" end="7"/>
                                            </p:txEl>
                                          </p:spTgt>
                                        </p:tgtEl>
                                        <p:attrNameLst>
                                          <p:attrName>style.visibility</p:attrName>
                                        </p:attrNameLst>
                                      </p:cBhvr>
                                      <p:to>
                                        <p:strVal val="visible"/>
                                      </p:to>
                                    </p:set>
                                    <p:animEffect transition="in" filter="fade">
                                      <p:cBhvr>
                                        <p:cTn id="44" dur="1000"/>
                                        <p:tgtEl>
                                          <p:spTgt spid="67587">
                                            <p:txEl>
                                              <p:pRg st="7" end="7"/>
                                            </p:txEl>
                                          </p:spTgt>
                                        </p:tgtEl>
                                      </p:cBhvr>
                                    </p:animEffect>
                                    <p:anim calcmode="lin" valueType="num">
                                      <p:cBhvr>
                                        <p:cTn id="45" dur="1000" fill="hold"/>
                                        <p:tgtEl>
                                          <p:spTgt spid="67587">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7587">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7587">
                                            <p:txEl>
                                              <p:pRg st="8" end="8"/>
                                            </p:txEl>
                                          </p:spTgt>
                                        </p:tgtEl>
                                        <p:attrNameLst>
                                          <p:attrName>style.visibility</p:attrName>
                                        </p:attrNameLst>
                                      </p:cBhvr>
                                      <p:to>
                                        <p:strVal val="visible"/>
                                      </p:to>
                                    </p:set>
                                    <p:animEffect transition="in" filter="fade">
                                      <p:cBhvr>
                                        <p:cTn id="49" dur="1000"/>
                                        <p:tgtEl>
                                          <p:spTgt spid="67587">
                                            <p:txEl>
                                              <p:pRg st="8" end="8"/>
                                            </p:txEl>
                                          </p:spTgt>
                                        </p:tgtEl>
                                      </p:cBhvr>
                                    </p:animEffect>
                                    <p:anim calcmode="lin" valueType="num">
                                      <p:cBhvr>
                                        <p:cTn id="50" dur="1000" fill="hold"/>
                                        <p:tgtEl>
                                          <p:spTgt spid="6758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67587">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7587">
                                            <p:txEl>
                                              <p:pRg st="9" end="9"/>
                                            </p:txEl>
                                          </p:spTgt>
                                        </p:tgtEl>
                                        <p:attrNameLst>
                                          <p:attrName>style.visibility</p:attrName>
                                        </p:attrNameLst>
                                      </p:cBhvr>
                                      <p:to>
                                        <p:strVal val="visible"/>
                                      </p:to>
                                    </p:set>
                                    <p:animEffect transition="in" filter="fade">
                                      <p:cBhvr>
                                        <p:cTn id="54" dur="1000"/>
                                        <p:tgtEl>
                                          <p:spTgt spid="67587">
                                            <p:txEl>
                                              <p:pRg st="9" end="9"/>
                                            </p:txEl>
                                          </p:spTgt>
                                        </p:tgtEl>
                                      </p:cBhvr>
                                    </p:animEffect>
                                    <p:anim calcmode="lin" valueType="num">
                                      <p:cBhvr>
                                        <p:cTn id="55" dur="1000" fill="hold"/>
                                        <p:tgtEl>
                                          <p:spTgt spid="67587">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6758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EDE49E-6B8D-4565-AB37-C66452FD3C45}"/>
              </a:ext>
            </a:extLst>
          </p:cNvPr>
          <p:cNvSpPr>
            <a:spLocks noGrp="1"/>
          </p:cNvSpPr>
          <p:nvPr>
            <p:ph idx="1"/>
          </p:nvPr>
        </p:nvSpPr>
        <p:spPr>
          <a:xfrm>
            <a:off x="914399" y="1524000"/>
            <a:ext cx="10284692" cy="4572000"/>
          </a:xfrm>
        </p:spPr>
        <p:txBody>
          <a:bodyPr>
            <a:normAutofit/>
          </a:bodyPr>
          <a:lstStyle/>
          <a:p>
            <a:pPr>
              <a:defRPr/>
            </a:pPr>
            <a:r>
              <a:rPr lang="en-IN" sz="2400" b="1" dirty="0">
                <a:solidFill>
                  <a:schemeClr val="tx1"/>
                </a:solidFill>
                <a:latin typeface="Times New Roman" pitchFamily="18" charset="0"/>
                <a:cs typeface="Times New Roman" pitchFamily="18" charset="0"/>
              </a:rPr>
              <a:t>Consider relation R(A,B,C) having the following F= { A</a:t>
            </a:r>
            <a:r>
              <a:rPr lang="en-IN" sz="2400" b="1" dirty="0">
                <a:solidFill>
                  <a:schemeClr val="tx1"/>
                </a:solidFill>
                <a:latin typeface="Times New Roman" pitchFamily="18" charset="0"/>
                <a:cs typeface="Times New Roman" pitchFamily="18" charset="0"/>
                <a:sym typeface="Wingdings" panose="05000000000000000000" pitchFamily="2" charset="2"/>
              </a:rPr>
              <a:t>B, BC, CA }. Find the key attribute for the given relation R.</a:t>
            </a:r>
          </a:p>
          <a:p>
            <a:pPr>
              <a:defRPr/>
            </a:pPr>
            <a:r>
              <a:rPr lang="en-IN" sz="2400" dirty="0">
                <a:solidFill>
                  <a:srgbClr val="FF0000"/>
                </a:solidFill>
                <a:latin typeface="Times New Roman" pitchFamily="18" charset="0"/>
                <a:cs typeface="Times New Roman" pitchFamily="18" charset="0"/>
                <a:sym typeface="Wingdings" panose="05000000000000000000" pitchFamily="2" charset="2"/>
              </a:rPr>
              <a:t>Solution </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Left		Middle		Right</a:t>
            </a:r>
          </a:p>
          <a:p>
            <a:pPr marL="457200" lvl="1" indent="0">
              <a:buFont typeface="Wingdings" pitchFamily="2" charset="2"/>
              <a:buNone/>
              <a:defRPr/>
            </a:pPr>
            <a:r>
              <a:rPr lang="en-IN" sz="2400" dirty="0">
                <a:solidFill>
                  <a:schemeClr val="tx1"/>
                </a:solidFill>
                <a:latin typeface="Times New Roman" pitchFamily="18" charset="0"/>
                <a:cs typeface="Times New Roman" pitchFamily="18" charset="0"/>
                <a:sym typeface="Wingdings" panose="05000000000000000000" pitchFamily="2" charset="2"/>
              </a:rPr>
              <a:t>   -  	ABC		   -</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A</a:t>
            </a:r>
            <a:r>
              <a:rPr lang="en-IN" sz="2400" baseline="30000" dirty="0">
                <a:solidFill>
                  <a:schemeClr val="tx1"/>
                </a:solidFill>
                <a:latin typeface="Times New Roman" pitchFamily="18" charset="0"/>
                <a:cs typeface="Times New Roman" pitchFamily="18" charset="0"/>
                <a:sym typeface="Wingdings" panose="05000000000000000000" pitchFamily="2" charset="2"/>
              </a:rPr>
              <a:t>+</a:t>
            </a:r>
            <a:r>
              <a:rPr lang="en-IN" sz="2400" dirty="0">
                <a:solidFill>
                  <a:schemeClr val="tx1"/>
                </a:solidFill>
                <a:latin typeface="Times New Roman" pitchFamily="18" charset="0"/>
                <a:cs typeface="Times New Roman" pitchFamily="18" charset="0"/>
                <a:sym typeface="Wingdings" panose="05000000000000000000" pitchFamily="2" charset="2"/>
              </a:rPr>
              <a:t> = ABC</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B</a:t>
            </a:r>
            <a:r>
              <a:rPr lang="en-IN" sz="2400" baseline="30000" dirty="0">
                <a:solidFill>
                  <a:schemeClr val="tx1"/>
                </a:solidFill>
                <a:latin typeface="Times New Roman" pitchFamily="18" charset="0"/>
                <a:cs typeface="Times New Roman" pitchFamily="18" charset="0"/>
                <a:sym typeface="Wingdings" panose="05000000000000000000" pitchFamily="2" charset="2"/>
              </a:rPr>
              <a:t>+</a:t>
            </a:r>
            <a:r>
              <a:rPr lang="en-IN" sz="2400" dirty="0">
                <a:solidFill>
                  <a:schemeClr val="tx1"/>
                </a:solidFill>
                <a:latin typeface="Times New Roman" pitchFamily="18" charset="0"/>
                <a:cs typeface="Times New Roman" pitchFamily="18" charset="0"/>
                <a:sym typeface="Wingdings" panose="05000000000000000000" pitchFamily="2" charset="2"/>
              </a:rPr>
              <a:t> = ABC</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C</a:t>
            </a:r>
            <a:r>
              <a:rPr lang="en-IN" sz="2400" baseline="30000" dirty="0">
                <a:solidFill>
                  <a:schemeClr val="tx1"/>
                </a:solidFill>
                <a:latin typeface="Times New Roman" pitchFamily="18" charset="0"/>
                <a:cs typeface="Times New Roman" pitchFamily="18" charset="0"/>
                <a:sym typeface="Wingdings" panose="05000000000000000000" pitchFamily="2" charset="2"/>
              </a:rPr>
              <a:t>+</a:t>
            </a:r>
            <a:r>
              <a:rPr lang="en-IN" sz="2400" dirty="0">
                <a:solidFill>
                  <a:schemeClr val="tx1"/>
                </a:solidFill>
                <a:latin typeface="Times New Roman" pitchFamily="18" charset="0"/>
                <a:cs typeface="Times New Roman" pitchFamily="18" charset="0"/>
                <a:sym typeface="Wingdings" panose="05000000000000000000" pitchFamily="2" charset="2"/>
              </a:rPr>
              <a:t> = ABC</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A</a:t>
            </a:r>
            <a:r>
              <a:rPr lang="en-IN" sz="2400" baseline="30000" dirty="0">
                <a:solidFill>
                  <a:schemeClr val="tx1"/>
                </a:solidFill>
                <a:latin typeface="Times New Roman" pitchFamily="18" charset="0"/>
                <a:cs typeface="Times New Roman" pitchFamily="18" charset="0"/>
                <a:sym typeface="Wingdings" panose="05000000000000000000" pitchFamily="2" charset="2"/>
              </a:rPr>
              <a:t>+</a:t>
            </a:r>
            <a:r>
              <a:rPr lang="en-IN" sz="2400" dirty="0">
                <a:solidFill>
                  <a:schemeClr val="tx1"/>
                </a:solidFill>
                <a:latin typeface="Times New Roman" pitchFamily="18" charset="0"/>
                <a:cs typeface="Times New Roman" pitchFamily="18" charset="0"/>
                <a:sym typeface="Wingdings" panose="05000000000000000000" pitchFamily="2" charset="2"/>
              </a:rPr>
              <a:t>, B</a:t>
            </a:r>
            <a:r>
              <a:rPr lang="en-IN" sz="2400" baseline="30000" dirty="0">
                <a:solidFill>
                  <a:schemeClr val="tx1"/>
                </a:solidFill>
                <a:latin typeface="Times New Roman" pitchFamily="18" charset="0"/>
                <a:cs typeface="Times New Roman" pitchFamily="18" charset="0"/>
                <a:sym typeface="Wingdings" panose="05000000000000000000" pitchFamily="2" charset="2"/>
              </a:rPr>
              <a:t>+</a:t>
            </a:r>
            <a:r>
              <a:rPr lang="en-IN" sz="2400" dirty="0">
                <a:solidFill>
                  <a:schemeClr val="tx1"/>
                </a:solidFill>
                <a:latin typeface="Times New Roman" pitchFamily="18" charset="0"/>
                <a:cs typeface="Times New Roman" pitchFamily="18" charset="0"/>
                <a:sym typeface="Wingdings" panose="05000000000000000000" pitchFamily="2" charset="2"/>
              </a:rPr>
              <a:t>, C</a:t>
            </a:r>
            <a:r>
              <a:rPr lang="en-IN" sz="2400" baseline="30000" dirty="0">
                <a:solidFill>
                  <a:schemeClr val="tx1"/>
                </a:solidFill>
                <a:latin typeface="Times New Roman" pitchFamily="18" charset="0"/>
                <a:cs typeface="Times New Roman" pitchFamily="18" charset="0"/>
                <a:sym typeface="Wingdings" panose="05000000000000000000" pitchFamily="2" charset="2"/>
              </a:rPr>
              <a:t>+ </a:t>
            </a:r>
            <a:r>
              <a:rPr lang="en-IN" sz="2400" dirty="0">
                <a:solidFill>
                  <a:schemeClr val="tx1"/>
                </a:solidFill>
                <a:latin typeface="Times New Roman" pitchFamily="18" charset="0"/>
                <a:cs typeface="Times New Roman" pitchFamily="18" charset="0"/>
                <a:sym typeface="Wingdings" panose="05000000000000000000" pitchFamily="2" charset="2"/>
              </a:rPr>
              <a:t>includes all the attributes of R. So A,B,C are the key attributes.</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Prime attributes are ABC</a:t>
            </a:r>
          </a:p>
          <a:p>
            <a:pPr lvl="1">
              <a:defRPr/>
            </a:pPr>
            <a:r>
              <a:rPr lang="en-IN" sz="2400" dirty="0">
                <a:solidFill>
                  <a:schemeClr val="tx1"/>
                </a:solidFill>
                <a:latin typeface="Times New Roman" pitchFamily="18" charset="0"/>
                <a:cs typeface="Times New Roman" pitchFamily="18" charset="0"/>
                <a:sym typeface="Wingdings" panose="05000000000000000000" pitchFamily="2" charset="2"/>
              </a:rPr>
              <a:t>No Non Prime attribute</a:t>
            </a:r>
          </a:p>
          <a:p>
            <a:pPr lvl="1">
              <a:defRPr/>
            </a:pPr>
            <a:endParaRPr lang="en-IN" sz="2400" dirty="0">
              <a:solidFill>
                <a:schemeClr val="tx1"/>
              </a:solidFill>
              <a:latin typeface="Times New Roman" pitchFamily="18" charset="0"/>
              <a:cs typeface="Times New Roman" pitchFamily="18" charset="0"/>
              <a:sym typeface="Wingdings" panose="05000000000000000000" pitchFamily="2" charset="2"/>
            </a:endParaRPr>
          </a:p>
          <a:p>
            <a:pPr>
              <a:defRPr/>
            </a:pPr>
            <a:endParaRPr lang="en-IN" sz="2400" dirty="0">
              <a:solidFill>
                <a:schemeClr val="tx1"/>
              </a:solidFill>
              <a:latin typeface="Times New Roman" pitchFamily="18" charset="0"/>
              <a:cs typeface="Times New Roman" pitchFamily="18" charset="0"/>
            </a:endParaRPr>
          </a:p>
        </p:txBody>
      </p:sp>
      <p:sp>
        <p:nvSpPr>
          <p:cNvPr id="6" name="Title 1"/>
          <p:cNvSpPr txBox="1">
            <a:spLocks noChangeArrowheads="1"/>
          </p:cNvSpPr>
          <p:nvPr/>
        </p:nvSpPr>
        <p:spPr>
          <a:xfrm>
            <a:off x="1246910" y="263236"/>
            <a:ext cx="9393382" cy="955964"/>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IN" altLang="en-US" sz="4800" b="1" i="0" u="none" strike="noStrike" kern="1200" cap="none" spc="-50" normalizeH="0" baseline="0" noProof="0">
                <a:ln>
                  <a:noFill/>
                </a:ln>
                <a:solidFill>
                  <a:srgbClr val="92278F"/>
                </a:solidFill>
                <a:effectLst/>
                <a:uLnTx/>
                <a:uFillTx/>
                <a:latin typeface="+mj-lt"/>
                <a:ea typeface="+mj-ea"/>
                <a:cs typeface="+mj-cs"/>
              </a:rPr>
              <a:t>Finding the Key Attribute</a:t>
            </a:r>
            <a:endParaRPr kumimoji="0" lang="en-IN" altLang="en-US" sz="4800" b="1" i="0" u="none" strike="noStrike" kern="1200" cap="none" spc="-50" normalizeH="0" baseline="0" noProof="0" dirty="0">
              <a:ln>
                <a:noFill/>
              </a:ln>
              <a:solidFill>
                <a:srgbClr val="92278F"/>
              </a:solidFill>
              <a:effectLst/>
              <a:uLnTx/>
              <a:uFillTx/>
              <a:latin typeface="+mj-lt"/>
              <a:ea typeface="+mj-ea"/>
              <a:cs typeface="+mj-cs"/>
            </a:endParaRPr>
          </a:p>
        </p:txBody>
      </p:sp>
      <p:sp>
        <p:nvSpPr>
          <p:cNvPr id="2" name="Date Placeholder 1">
            <a:extLst>
              <a:ext uri="{FF2B5EF4-FFF2-40B4-BE49-F238E27FC236}">
                <a16:creationId xmlns:a16="http://schemas.microsoft.com/office/drawing/2014/main" id="{91BF9D8B-B289-1EAB-8793-AB1DB5444E75}"/>
              </a:ext>
            </a:extLst>
          </p:cNvPr>
          <p:cNvSpPr>
            <a:spLocks noGrp="1"/>
          </p:cNvSpPr>
          <p:nvPr>
            <p:ph type="dt" sz="half" idx="10"/>
          </p:nvPr>
        </p:nvSpPr>
        <p:spPr>
          <a:xfrm>
            <a:off x="1843729" y="6495876"/>
            <a:ext cx="2472271" cy="365125"/>
          </a:xfrm>
        </p:spPr>
        <p:txBody>
          <a:bodyPr/>
          <a:lstStyle/>
          <a:p>
            <a:fld id="{DF607991-FB34-46DA-9142-C08A42F2302E}" type="datetime1">
              <a:rPr lang="en-IN" smtClean="0"/>
              <a:t>18-03-2024</a:t>
            </a:fld>
            <a:endParaRPr lang="en-IN" dirty="0"/>
          </a:p>
        </p:txBody>
      </p:sp>
      <p:sp>
        <p:nvSpPr>
          <p:cNvPr id="5" name="Slide Number Placeholder 4">
            <a:extLst>
              <a:ext uri="{FF2B5EF4-FFF2-40B4-BE49-F238E27FC236}">
                <a16:creationId xmlns:a16="http://schemas.microsoft.com/office/drawing/2014/main" id="{E3B1D451-5006-56D2-5BAF-85AE8C754D7A}"/>
              </a:ext>
            </a:extLst>
          </p:cNvPr>
          <p:cNvSpPr>
            <a:spLocks noGrp="1"/>
          </p:cNvSpPr>
          <p:nvPr>
            <p:ph type="sldNum" sz="quarter" idx="12"/>
          </p:nvPr>
        </p:nvSpPr>
        <p:spPr/>
        <p:txBody>
          <a:bodyPr/>
          <a:lstStyle/>
          <a:p>
            <a:fld id="{8040891C-EC74-44E6-A60A-368022D9E483}" type="slidenum">
              <a:rPr lang="en-IN" smtClean="0"/>
              <a:t>38</a:t>
            </a:fld>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Content Placeholder 2"/>
          <p:cNvSpPr>
            <a:spLocks noGrp="1" noChangeArrowheads="1"/>
          </p:cNvSpPr>
          <p:nvPr>
            <p:ph idx="1"/>
          </p:nvPr>
        </p:nvSpPr>
        <p:spPr/>
        <p:txBody>
          <a:bodyPr>
            <a:normAutofit/>
          </a:bodyPr>
          <a:lstStyle/>
          <a:p>
            <a:r>
              <a:rPr lang="en-IN" altLang="en-US" sz="2400" b="1" dirty="0">
                <a:solidFill>
                  <a:schemeClr val="tx1"/>
                </a:solidFill>
                <a:latin typeface="Times New Roman" pitchFamily="18" charset="0"/>
                <a:cs typeface="Times New Roman" pitchFamily="18" charset="0"/>
              </a:rPr>
              <a:t>Consider the Relation X(A, B, C, D, E, F, G) with the following dependencies and find the key attribute</a:t>
            </a:r>
          </a:p>
          <a:p>
            <a:pPr marL="400050" lvl="1" indent="0">
              <a:buFont typeface="Wingdings" pitchFamily="2" charset="2"/>
              <a:buNone/>
            </a:pPr>
            <a:r>
              <a:rPr lang="en-IN" altLang="en-US" sz="2400" dirty="0">
                <a:solidFill>
                  <a:schemeClr val="tx1"/>
                </a:solidFill>
                <a:latin typeface="Times New Roman" pitchFamily="18" charset="0"/>
                <a:cs typeface="Times New Roman" pitchFamily="18" charset="0"/>
              </a:rPr>
              <a:t>i. A </a:t>
            </a:r>
            <a:r>
              <a:rPr lang="en-IN" altLang="en-US" sz="24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rPr>
              <a:t> D </a:t>
            </a:r>
          </a:p>
          <a:p>
            <a:pPr marL="400050" lvl="1" indent="0">
              <a:buFont typeface="Wingdings" pitchFamily="2" charset="2"/>
              <a:buNone/>
            </a:pPr>
            <a:r>
              <a:rPr lang="en-IN" altLang="en-US" sz="2400" dirty="0">
                <a:solidFill>
                  <a:schemeClr val="tx1"/>
                </a:solidFill>
                <a:latin typeface="Times New Roman" pitchFamily="18" charset="0"/>
                <a:cs typeface="Times New Roman" pitchFamily="18" charset="0"/>
              </a:rPr>
              <a:t>ii. A,B </a:t>
            </a:r>
            <a:r>
              <a:rPr lang="en-IN" altLang="en-US" sz="2400" dirty="0">
                <a:solidFill>
                  <a:schemeClr val="tx1"/>
                </a:solidFill>
                <a:latin typeface="Times New Roman" pitchFamily="18" charset="0"/>
                <a:cs typeface="Times New Roman" pitchFamily="18" charset="0"/>
                <a:sym typeface="Wingdings" pitchFamily="2" charset="2"/>
              </a:rPr>
              <a:t> </a:t>
            </a:r>
            <a:r>
              <a:rPr lang="en-IN" altLang="en-US" sz="2400" dirty="0">
                <a:solidFill>
                  <a:schemeClr val="tx1"/>
                </a:solidFill>
                <a:latin typeface="Times New Roman" pitchFamily="18" charset="0"/>
                <a:cs typeface="Times New Roman" pitchFamily="18" charset="0"/>
              </a:rPr>
              <a:t>C, D, E, F, G </a:t>
            </a:r>
          </a:p>
          <a:p>
            <a:pPr marL="400050" lvl="1" indent="0">
              <a:buFont typeface="Wingdings" pitchFamily="2" charset="2"/>
              <a:buNone/>
            </a:pPr>
            <a:r>
              <a:rPr lang="en-IN" altLang="en-US" sz="2400" dirty="0">
                <a:solidFill>
                  <a:schemeClr val="tx1"/>
                </a:solidFill>
                <a:latin typeface="Times New Roman" pitchFamily="18" charset="0"/>
                <a:cs typeface="Times New Roman" pitchFamily="18" charset="0"/>
              </a:rPr>
              <a:t>iii. E </a:t>
            </a:r>
            <a:r>
              <a:rPr lang="en-IN" altLang="en-US" sz="24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rPr>
              <a:t> F </a:t>
            </a:r>
          </a:p>
          <a:p>
            <a:pPr marL="400050" lvl="1" indent="0">
              <a:buFont typeface="Wingdings" pitchFamily="2" charset="2"/>
              <a:buNone/>
            </a:pPr>
            <a:r>
              <a:rPr lang="en-IN" altLang="en-US" sz="2400" dirty="0">
                <a:solidFill>
                  <a:schemeClr val="tx1"/>
                </a:solidFill>
                <a:latin typeface="Times New Roman" pitchFamily="18" charset="0"/>
                <a:cs typeface="Times New Roman" pitchFamily="18" charset="0"/>
              </a:rPr>
              <a:t>iv. B,E </a:t>
            </a:r>
            <a:r>
              <a:rPr lang="en-IN" altLang="en-US" sz="2400" dirty="0">
                <a:solidFill>
                  <a:schemeClr val="tx1"/>
                </a:solidFill>
                <a:latin typeface="Times New Roman" pitchFamily="18" charset="0"/>
                <a:cs typeface="Times New Roman" pitchFamily="18" charset="0"/>
                <a:sym typeface="Wingdings" pitchFamily="2" charset="2"/>
              </a:rPr>
              <a:t> </a:t>
            </a:r>
            <a:r>
              <a:rPr lang="en-IN" altLang="en-US" sz="2400" dirty="0">
                <a:solidFill>
                  <a:schemeClr val="tx1"/>
                </a:solidFill>
                <a:latin typeface="Times New Roman" pitchFamily="18" charset="0"/>
                <a:cs typeface="Times New Roman" pitchFamily="18" charset="0"/>
              </a:rPr>
              <a:t>G </a:t>
            </a:r>
          </a:p>
          <a:p>
            <a:pPr marL="400050" lvl="1" indent="0">
              <a:buFont typeface="Wingdings" pitchFamily="2" charset="2"/>
              <a:buNone/>
            </a:pPr>
            <a:r>
              <a:rPr lang="en-IN" altLang="en-US" sz="2400" dirty="0">
                <a:solidFill>
                  <a:schemeClr val="tx1"/>
                </a:solidFill>
                <a:latin typeface="Times New Roman" pitchFamily="18" charset="0"/>
                <a:cs typeface="Times New Roman" pitchFamily="18" charset="0"/>
              </a:rPr>
              <a:t>v. B,C,G </a:t>
            </a:r>
            <a:r>
              <a:rPr lang="en-IN" altLang="en-US" sz="2400" dirty="0">
                <a:solidFill>
                  <a:schemeClr val="tx1"/>
                </a:solidFill>
                <a:latin typeface="Times New Roman" pitchFamily="18" charset="0"/>
                <a:cs typeface="Times New Roman" pitchFamily="18" charset="0"/>
                <a:sym typeface="Wingdings" pitchFamily="2" charset="2"/>
              </a:rPr>
              <a:t></a:t>
            </a:r>
            <a:r>
              <a:rPr lang="en-IN" altLang="en-US" sz="2400" dirty="0">
                <a:solidFill>
                  <a:schemeClr val="tx1"/>
                </a:solidFill>
                <a:latin typeface="Times New Roman" pitchFamily="18" charset="0"/>
                <a:cs typeface="Times New Roman" pitchFamily="18" charset="0"/>
              </a:rPr>
              <a:t> A,D,E,F </a:t>
            </a:r>
          </a:p>
          <a:p>
            <a:pPr marL="400050" lvl="1" indent="0">
              <a:buFont typeface="Wingdings" pitchFamily="2" charset="2"/>
              <a:buNone/>
            </a:pPr>
            <a:r>
              <a:rPr lang="it-IT" altLang="en-US" sz="2400" dirty="0">
                <a:solidFill>
                  <a:schemeClr val="tx1"/>
                </a:solidFill>
                <a:latin typeface="Times New Roman" pitchFamily="18" charset="0"/>
                <a:cs typeface="Times New Roman" pitchFamily="18" charset="0"/>
              </a:rPr>
              <a:t>vi. B,C,E </a:t>
            </a:r>
            <a:r>
              <a:rPr lang="en-IN" altLang="en-US" sz="2400" dirty="0">
                <a:solidFill>
                  <a:schemeClr val="tx1"/>
                </a:solidFill>
                <a:latin typeface="Times New Roman" pitchFamily="18" charset="0"/>
                <a:cs typeface="Times New Roman" pitchFamily="18" charset="0"/>
                <a:sym typeface="Wingdings" pitchFamily="2" charset="2"/>
              </a:rPr>
              <a:t></a:t>
            </a:r>
            <a:r>
              <a:rPr lang="it-IT" altLang="en-US" sz="2400" dirty="0">
                <a:solidFill>
                  <a:schemeClr val="tx1"/>
                </a:solidFill>
                <a:latin typeface="Times New Roman" pitchFamily="18" charset="0"/>
                <a:cs typeface="Times New Roman" pitchFamily="18" charset="0"/>
              </a:rPr>
              <a:t> A,D,F,G </a:t>
            </a:r>
          </a:p>
          <a:p>
            <a:r>
              <a:rPr lang="en-IN" altLang="en-US" sz="2400" dirty="0">
                <a:solidFill>
                  <a:srgbClr val="FF0000"/>
                </a:solidFill>
                <a:latin typeface="Times New Roman" pitchFamily="18" charset="0"/>
                <a:cs typeface="Times New Roman" pitchFamily="18" charset="0"/>
              </a:rPr>
              <a:t>Solution : AB</a:t>
            </a:r>
          </a:p>
        </p:txBody>
      </p:sp>
      <p:sp>
        <p:nvSpPr>
          <p:cNvPr id="5" name="Title 1"/>
          <p:cNvSpPr>
            <a:spLocks noGrp="1" noChangeArrowheads="1"/>
          </p:cNvSpPr>
          <p:nvPr>
            <p:ph type="title"/>
          </p:nvPr>
        </p:nvSpPr>
        <p:spPr>
          <a:xfrm>
            <a:off x="1246910" y="263236"/>
            <a:ext cx="9393382" cy="955964"/>
          </a:xfrm>
        </p:spPr>
        <p:txBody>
          <a:bodyPr/>
          <a:lstStyle/>
          <a:p>
            <a:pPr algn="ctr"/>
            <a:r>
              <a:rPr lang="en-IN" altLang="en-US" b="1" dirty="0">
                <a:solidFill>
                  <a:srgbClr val="92278F"/>
                </a:solidFill>
              </a:rPr>
              <a:t>Finding the Key Attribute</a:t>
            </a:r>
          </a:p>
        </p:txBody>
      </p:sp>
      <p:sp>
        <p:nvSpPr>
          <p:cNvPr id="2" name="Date Placeholder 1">
            <a:extLst>
              <a:ext uri="{FF2B5EF4-FFF2-40B4-BE49-F238E27FC236}">
                <a16:creationId xmlns:a16="http://schemas.microsoft.com/office/drawing/2014/main" id="{B6C00BE9-A3C0-DE99-5E5A-4045E8A14D97}"/>
              </a:ext>
            </a:extLst>
          </p:cNvPr>
          <p:cNvSpPr>
            <a:spLocks noGrp="1"/>
          </p:cNvSpPr>
          <p:nvPr>
            <p:ph type="dt" sz="half" idx="10"/>
          </p:nvPr>
        </p:nvSpPr>
        <p:spPr>
          <a:xfrm>
            <a:off x="1414521" y="6486546"/>
            <a:ext cx="2472271" cy="365125"/>
          </a:xfrm>
        </p:spPr>
        <p:txBody>
          <a:bodyPr/>
          <a:lstStyle/>
          <a:p>
            <a:fld id="{61286E75-CBA5-4DBD-9E55-067B23599A83}" type="datetime1">
              <a:rPr lang="en-IN" smtClean="0"/>
              <a:t>18-03-2024</a:t>
            </a:fld>
            <a:endParaRPr lang="en-IN" dirty="0"/>
          </a:p>
        </p:txBody>
      </p:sp>
      <p:sp>
        <p:nvSpPr>
          <p:cNvPr id="4" name="Slide Number Placeholder 3">
            <a:extLst>
              <a:ext uri="{FF2B5EF4-FFF2-40B4-BE49-F238E27FC236}">
                <a16:creationId xmlns:a16="http://schemas.microsoft.com/office/drawing/2014/main" id="{7E14E1DB-2152-E283-A2BC-F338FCFB4A43}"/>
              </a:ext>
            </a:extLst>
          </p:cNvPr>
          <p:cNvSpPr>
            <a:spLocks noGrp="1"/>
          </p:cNvSpPr>
          <p:nvPr>
            <p:ph type="sldNum" sz="quarter" idx="12"/>
          </p:nvPr>
        </p:nvSpPr>
        <p:spPr/>
        <p:txBody>
          <a:bodyPr/>
          <a:lstStyle/>
          <a:p>
            <a:fld id="{8040891C-EC74-44E6-A60A-368022D9E483}" type="slidenum">
              <a:rPr lang="en-IN" smtClean="0"/>
              <a:t>39</a:t>
            </a:fld>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down)">
                                      <p:cBhvr>
                                        <p:cTn id="7" dur="500"/>
                                        <p:tgtEl>
                                          <p:spTgt spid="6963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9635">
                                            <p:txEl>
                                              <p:pRg st="1" end="1"/>
                                            </p:txEl>
                                          </p:spTgt>
                                        </p:tgtEl>
                                        <p:attrNameLst>
                                          <p:attrName>style.visibility</p:attrName>
                                        </p:attrNameLst>
                                      </p:cBhvr>
                                      <p:to>
                                        <p:strVal val="visible"/>
                                      </p:to>
                                    </p:set>
                                    <p:animEffect transition="in" filter="wipe(down)">
                                      <p:cBhvr>
                                        <p:cTn id="10" dur="500"/>
                                        <p:tgtEl>
                                          <p:spTgt spid="6963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9635">
                                            <p:txEl>
                                              <p:pRg st="2" end="2"/>
                                            </p:txEl>
                                          </p:spTgt>
                                        </p:tgtEl>
                                        <p:attrNameLst>
                                          <p:attrName>style.visibility</p:attrName>
                                        </p:attrNameLst>
                                      </p:cBhvr>
                                      <p:to>
                                        <p:strVal val="visible"/>
                                      </p:to>
                                    </p:set>
                                    <p:animEffect transition="in" filter="wipe(down)">
                                      <p:cBhvr>
                                        <p:cTn id="13" dur="500"/>
                                        <p:tgtEl>
                                          <p:spTgt spid="6963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9635">
                                            <p:txEl>
                                              <p:pRg st="3" end="3"/>
                                            </p:txEl>
                                          </p:spTgt>
                                        </p:tgtEl>
                                        <p:attrNameLst>
                                          <p:attrName>style.visibility</p:attrName>
                                        </p:attrNameLst>
                                      </p:cBhvr>
                                      <p:to>
                                        <p:strVal val="visible"/>
                                      </p:to>
                                    </p:set>
                                    <p:animEffect transition="in" filter="wipe(down)">
                                      <p:cBhvr>
                                        <p:cTn id="16" dur="500"/>
                                        <p:tgtEl>
                                          <p:spTgt spid="69635">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9635">
                                            <p:txEl>
                                              <p:pRg st="4" end="4"/>
                                            </p:txEl>
                                          </p:spTgt>
                                        </p:tgtEl>
                                        <p:attrNameLst>
                                          <p:attrName>style.visibility</p:attrName>
                                        </p:attrNameLst>
                                      </p:cBhvr>
                                      <p:to>
                                        <p:strVal val="visible"/>
                                      </p:to>
                                    </p:set>
                                    <p:animEffect transition="in" filter="wipe(down)">
                                      <p:cBhvr>
                                        <p:cTn id="19" dur="500"/>
                                        <p:tgtEl>
                                          <p:spTgt spid="69635">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69635">
                                            <p:txEl>
                                              <p:pRg st="5" end="5"/>
                                            </p:txEl>
                                          </p:spTgt>
                                        </p:tgtEl>
                                        <p:attrNameLst>
                                          <p:attrName>style.visibility</p:attrName>
                                        </p:attrNameLst>
                                      </p:cBhvr>
                                      <p:to>
                                        <p:strVal val="visible"/>
                                      </p:to>
                                    </p:set>
                                    <p:animEffect transition="in" filter="wipe(down)">
                                      <p:cBhvr>
                                        <p:cTn id="22" dur="500"/>
                                        <p:tgtEl>
                                          <p:spTgt spid="6963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9635">
                                            <p:txEl>
                                              <p:pRg st="6" end="6"/>
                                            </p:txEl>
                                          </p:spTgt>
                                        </p:tgtEl>
                                        <p:attrNameLst>
                                          <p:attrName>style.visibility</p:attrName>
                                        </p:attrNameLst>
                                      </p:cBhvr>
                                      <p:to>
                                        <p:strVal val="visible"/>
                                      </p:to>
                                    </p:set>
                                    <p:animEffect transition="in" filter="wipe(down)">
                                      <p:cBhvr>
                                        <p:cTn id="25" dur="500"/>
                                        <p:tgtEl>
                                          <p:spTgt spid="69635">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69635">
                                            <p:txEl>
                                              <p:pRg st="7" end="7"/>
                                            </p:txEl>
                                          </p:spTgt>
                                        </p:tgtEl>
                                        <p:attrNameLst>
                                          <p:attrName>style.visibility</p:attrName>
                                        </p:attrNameLst>
                                      </p:cBhvr>
                                      <p:to>
                                        <p:strVal val="visible"/>
                                      </p:to>
                                    </p:set>
                                    <p:animEffect transition="in" filter="wipe(down)">
                                      <p:cBhvr>
                                        <p:cTn id="30" dur="500"/>
                                        <p:tgtEl>
                                          <p:spTgt spid="69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CD2F14C5-D654-46FE-AFC7-1D2A3D23DB5B}"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a:t>
            </a:fld>
            <a:endParaRPr lang="en-IN"/>
          </a:p>
        </p:txBody>
      </p:sp>
      <p:sp>
        <p:nvSpPr>
          <p:cNvPr id="7" name="Rectangle: Rounded Corners 5">
            <a:extLst>
              <a:ext uri="{FF2B5EF4-FFF2-40B4-BE49-F238E27FC236}">
                <a16:creationId xmlns:a16="http://schemas.microsoft.com/office/drawing/2014/main" id="{30B64483-E999-4F5B-910A-71B8D9155654}"/>
              </a:ext>
            </a:extLst>
          </p:cNvPr>
          <p:cNvSpPr/>
          <p:nvPr/>
        </p:nvSpPr>
        <p:spPr>
          <a:xfrm>
            <a:off x="1350290" y="2743200"/>
            <a:ext cx="4442691" cy="148705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rgbClr val="FF0000"/>
                </a:solidFill>
              </a:rPr>
              <a:t>Process of organizing the data</a:t>
            </a:r>
            <a:endParaRPr lang="en-GB" b="1" dirty="0">
              <a:solidFill>
                <a:srgbClr val="FF0000"/>
              </a:solidFill>
            </a:endParaRPr>
          </a:p>
        </p:txBody>
      </p:sp>
      <p:sp>
        <p:nvSpPr>
          <p:cNvPr id="8" name="Oval 7">
            <a:extLst>
              <a:ext uri="{FF2B5EF4-FFF2-40B4-BE49-F238E27FC236}">
                <a16:creationId xmlns:a16="http://schemas.microsoft.com/office/drawing/2014/main" id="{812E3B8B-92FE-4F5F-8F62-7B0660E2494C}"/>
              </a:ext>
            </a:extLst>
          </p:cNvPr>
          <p:cNvSpPr/>
          <p:nvPr/>
        </p:nvSpPr>
        <p:spPr>
          <a:xfrm>
            <a:off x="7910945" y="2267529"/>
            <a:ext cx="2833253" cy="96981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Redundancy</a:t>
            </a:r>
          </a:p>
        </p:txBody>
      </p:sp>
      <p:sp>
        <p:nvSpPr>
          <p:cNvPr id="9" name="Oval 8">
            <a:extLst>
              <a:ext uri="{FF2B5EF4-FFF2-40B4-BE49-F238E27FC236}">
                <a16:creationId xmlns:a16="http://schemas.microsoft.com/office/drawing/2014/main" id="{658291BE-0937-4E69-B4AF-846CE883F51A}"/>
              </a:ext>
            </a:extLst>
          </p:cNvPr>
          <p:cNvSpPr/>
          <p:nvPr/>
        </p:nvSpPr>
        <p:spPr>
          <a:xfrm>
            <a:off x="7883236" y="3810002"/>
            <a:ext cx="2833253" cy="96981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2400" b="1" dirty="0"/>
              <a:t>Anomaly</a:t>
            </a:r>
          </a:p>
        </p:txBody>
      </p:sp>
      <p:sp>
        <p:nvSpPr>
          <p:cNvPr id="10" name="Arrow: Right 9">
            <a:extLst>
              <a:ext uri="{FF2B5EF4-FFF2-40B4-BE49-F238E27FC236}">
                <a16:creationId xmlns:a16="http://schemas.microsoft.com/office/drawing/2014/main" id="{2AA82D8B-04CE-4606-91E0-F8ED882B9AA9}"/>
              </a:ext>
            </a:extLst>
          </p:cNvPr>
          <p:cNvSpPr/>
          <p:nvPr/>
        </p:nvSpPr>
        <p:spPr>
          <a:xfrm>
            <a:off x="6123708" y="3126511"/>
            <a:ext cx="1717964" cy="57265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2"/>
                </a:solidFill>
              </a:rPr>
              <a:t>To Avoid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 of Relations</a:t>
            </a:r>
          </a:p>
        </p:txBody>
      </p:sp>
      <p:sp>
        <p:nvSpPr>
          <p:cNvPr id="3" name="Content Placeholder 2"/>
          <p:cNvSpPr>
            <a:spLocks noGrp="1"/>
          </p:cNvSpPr>
          <p:nvPr>
            <p:ph idx="1"/>
          </p:nvPr>
        </p:nvSpPr>
        <p:spPr/>
        <p:txBody>
          <a:bodyPr>
            <a:noAutofit/>
          </a:bodyPr>
          <a:lstStyle/>
          <a:p>
            <a:pPr algn="just">
              <a:lnSpc>
                <a:spcPct val="150000"/>
              </a:lnSpc>
            </a:pPr>
            <a:r>
              <a:rPr lang="en-US" altLang="en-US" sz="2400" b="1" dirty="0">
                <a:solidFill>
                  <a:srgbClr val="FF0000"/>
                </a:solidFill>
                <a:latin typeface="Times New Roman" pitchFamily="18" charset="0"/>
                <a:cs typeface="Times New Roman" pitchFamily="18" charset="0"/>
              </a:rPr>
              <a:t>Normalization:</a:t>
            </a:r>
          </a:p>
          <a:p>
            <a:pPr lvl="1" algn="just">
              <a:lnSpc>
                <a:spcPct val="150000"/>
              </a:lnSpc>
            </a:pPr>
            <a:r>
              <a:rPr lang="en-US" altLang="en-US" sz="2400" dirty="0">
                <a:solidFill>
                  <a:schemeClr val="tx1"/>
                </a:solidFill>
                <a:latin typeface="Times New Roman" pitchFamily="18" charset="0"/>
                <a:cs typeface="Times New Roman" pitchFamily="18" charset="0"/>
              </a:rPr>
              <a:t>The process of decomposing unsatisfactory "bad" relations by breaking up their attributes into smaller relations</a:t>
            </a:r>
          </a:p>
          <a:p>
            <a:pPr algn="just">
              <a:lnSpc>
                <a:spcPct val="150000"/>
              </a:lnSpc>
            </a:pPr>
            <a:r>
              <a:rPr lang="en-US" altLang="en-US" sz="2400" b="1" dirty="0">
                <a:solidFill>
                  <a:srgbClr val="FF0000"/>
                </a:solidFill>
                <a:latin typeface="Times New Roman" pitchFamily="18" charset="0"/>
                <a:cs typeface="Times New Roman" pitchFamily="18" charset="0"/>
              </a:rPr>
              <a:t>Normal form:</a:t>
            </a:r>
          </a:p>
          <a:p>
            <a:pPr lvl="1" algn="just">
              <a:lnSpc>
                <a:spcPct val="150000"/>
              </a:lnSpc>
            </a:pPr>
            <a:r>
              <a:rPr lang="en-US" altLang="en-US" sz="2400" dirty="0">
                <a:solidFill>
                  <a:schemeClr val="tx1"/>
                </a:solidFill>
                <a:latin typeface="Times New Roman" pitchFamily="18" charset="0"/>
                <a:cs typeface="Times New Roman" pitchFamily="18" charset="0"/>
              </a:rPr>
              <a:t>Condition using keys and FDs of a relation to certify whether a relation schema is in a particular normal form </a:t>
            </a:r>
          </a:p>
          <a:p>
            <a:pPr algn="just">
              <a:lnSpc>
                <a:spcPct val="15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B4D91AE0-9C6E-4BBB-B7A2-2460CFCC44FA}"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40</a:t>
            </a:fld>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 Types</a:t>
            </a:r>
          </a:p>
        </p:txBody>
      </p:sp>
      <p:sp>
        <p:nvSpPr>
          <p:cNvPr id="4" name="Date Placeholder 3"/>
          <p:cNvSpPr>
            <a:spLocks noGrp="1"/>
          </p:cNvSpPr>
          <p:nvPr>
            <p:ph type="dt" sz="half" idx="10"/>
          </p:nvPr>
        </p:nvSpPr>
        <p:spPr/>
        <p:txBody>
          <a:bodyPr/>
          <a:lstStyle/>
          <a:p>
            <a:fld id="{72F04306-E859-413F-B2D0-CBF01CC66F9A}"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41</a:t>
            </a:fld>
            <a:endParaRPr lang="en-IN"/>
          </a:p>
        </p:txBody>
      </p:sp>
      <p:graphicFrame>
        <p:nvGraphicFramePr>
          <p:cNvPr id="7" name="Content Placeholder 6">
            <a:extLst>
              <a:ext uri="{FF2B5EF4-FFF2-40B4-BE49-F238E27FC236}">
                <a16:creationId xmlns:a16="http://schemas.microsoft.com/office/drawing/2014/main" id="{989F5A01-3B80-437C-BC32-380B4D4BF995}"/>
              </a:ext>
            </a:extLst>
          </p:cNvPr>
          <p:cNvGraphicFramePr>
            <a:graphicFrameLocks noGrp="1"/>
          </p:cNvGraphicFramePr>
          <p:nvPr>
            <p:ph idx="1"/>
          </p:nvPr>
        </p:nvGraphicFramePr>
        <p:xfrm>
          <a:off x="1096963" y="1563688"/>
          <a:ext cx="10058400" cy="430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 Types</a:t>
            </a:r>
          </a:p>
        </p:txBody>
      </p:sp>
      <p:sp>
        <p:nvSpPr>
          <p:cNvPr id="4" name="Date Placeholder 3"/>
          <p:cNvSpPr>
            <a:spLocks noGrp="1"/>
          </p:cNvSpPr>
          <p:nvPr>
            <p:ph type="dt" sz="half" idx="10"/>
          </p:nvPr>
        </p:nvSpPr>
        <p:spPr/>
        <p:txBody>
          <a:bodyPr/>
          <a:lstStyle/>
          <a:p>
            <a:fld id="{38F61A9B-52FF-4AF7-BB51-77C1B5DDECFC}"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42</a:t>
            </a:fld>
            <a:endParaRPr lang="en-IN"/>
          </a:p>
        </p:txBody>
      </p:sp>
      <p:pic>
        <p:nvPicPr>
          <p:cNvPr id="1026" name="Picture 2"/>
          <p:cNvPicPr>
            <a:picLocks noGrp="1" noChangeAspect="1" noChangeArrowheads="1"/>
          </p:cNvPicPr>
          <p:nvPr>
            <p:ph idx="1"/>
          </p:nvPr>
        </p:nvPicPr>
        <p:blipFill>
          <a:blip r:embed="rId2"/>
          <a:srcRect/>
          <a:stretch>
            <a:fillRect/>
          </a:stretch>
        </p:blipFill>
        <p:spPr bwMode="auto">
          <a:xfrm>
            <a:off x="1562100" y="1422400"/>
            <a:ext cx="9067799" cy="46863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Normalization of Relations</a:t>
            </a:r>
          </a:p>
        </p:txBody>
      </p:sp>
      <p:sp>
        <p:nvSpPr>
          <p:cNvPr id="3" name="Content Placeholder 2"/>
          <p:cNvSpPr>
            <a:spLocks noGrp="1"/>
          </p:cNvSpPr>
          <p:nvPr>
            <p:ph idx="1"/>
          </p:nvPr>
        </p:nvSpPr>
        <p:spPr/>
        <p:txBody>
          <a:bodyPr>
            <a:noAutofit/>
          </a:bodyPr>
          <a:lstStyle/>
          <a:p>
            <a:pPr>
              <a:lnSpc>
                <a:spcPct val="100000"/>
              </a:lnSpc>
              <a:buFont typeface="Wingdings" pitchFamily="2" charset="2"/>
              <a:buChar char="v"/>
            </a:pPr>
            <a:r>
              <a:rPr lang="en-US" altLang="en-US" sz="2400" b="1" dirty="0">
                <a:solidFill>
                  <a:srgbClr val="FF0000"/>
                </a:solidFill>
                <a:latin typeface="Times New Roman" pitchFamily="18" charset="0"/>
                <a:cs typeface="Times New Roman" pitchFamily="18" charset="0"/>
              </a:rPr>
              <a:t>2NF, 3NF, BCNF </a:t>
            </a:r>
          </a:p>
          <a:p>
            <a:pPr lvl="1">
              <a:lnSpc>
                <a:spcPct val="100000"/>
              </a:lnSpc>
            </a:pPr>
            <a:r>
              <a:rPr lang="en-US" altLang="en-US" sz="2400" dirty="0">
                <a:solidFill>
                  <a:schemeClr val="tx1"/>
                </a:solidFill>
                <a:latin typeface="Times New Roman" pitchFamily="18" charset="0"/>
                <a:cs typeface="Times New Roman" pitchFamily="18" charset="0"/>
              </a:rPr>
              <a:t>based on </a:t>
            </a:r>
            <a:r>
              <a:rPr lang="en-US" altLang="en-US" sz="2400" dirty="0">
                <a:solidFill>
                  <a:srgbClr val="0070C0"/>
                </a:solidFill>
                <a:latin typeface="Times New Roman" pitchFamily="18" charset="0"/>
                <a:cs typeface="Times New Roman" pitchFamily="18" charset="0"/>
              </a:rPr>
              <a:t>keys</a:t>
            </a:r>
            <a:r>
              <a:rPr lang="en-US" altLang="en-US" sz="2400" dirty="0">
                <a:solidFill>
                  <a:schemeClr val="tx1"/>
                </a:solidFill>
                <a:latin typeface="Times New Roman" pitchFamily="18" charset="0"/>
                <a:cs typeface="Times New Roman" pitchFamily="18" charset="0"/>
              </a:rPr>
              <a:t> and </a:t>
            </a:r>
            <a:r>
              <a:rPr lang="en-US" altLang="en-US" sz="2400" dirty="0">
                <a:solidFill>
                  <a:srgbClr val="0070C0"/>
                </a:solidFill>
                <a:latin typeface="Times New Roman" pitchFamily="18" charset="0"/>
                <a:cs typeface="Times New Roman" pitchFamily="18" charset="0"/>
              </a:rPr>
              <a:t>FDs</a:t>
            </a:r>
            <a:r>
              <a:rPr lang="en-US" altLang="en-US" sz="2400" dirty="0">
                <a:solidFill>
                  <a:schemeClr val="tx1"/>
                </a:solidFill>
                <a:latin typeface="Times New Roman" pitchFamily="18" charset="0"/>
                <a:cs typeface="Times New Roman" pitchFamily="18" charset="0"/>
              </a:rPr>
              <a:t> of a relation schema</a:t>
            </a:r>
          </a:p>
          <a:p>
            <a:pPr>
              <a:lnSpc>
                <a:spcPct val="100000"/>
              </a:lnSpc>
              <a:buFont typeface="Wingdings" pitchFamily="2" charset="2"/>
              <a:buChar char="v"/>
            </a:pPr>
            <a:r>
              <a:rPr lang="en-US" altLang="en-US" sz="2400" b="1" dirty="0">
                <a:solidFill>
                  <a:srgbClr val="FF0000"/>
                </a:solidFill>
                <a:latin typeface="Times New Roman" pitchFamily="18" charset="0"/>
                <a:cs typeface="Times New Roman" pitchFamily="18" charset="0"/>
              </a:rPr>
              <a:t>4NF</a:t>
            </a:r>
          </a:p>
          <a:p>
            <a:pPr lvl="1">
              <a:lnSpc>
                <a:spcPct val="100000"/>
              </a:lnSpc>
            </a:pPr>
            <a:r>
              <a:rPr lang="en-US" altLang="en-US" sz="2400" dirty="0">
                <a:solidFill>
                  <a:schemeClr val="tx1"/>
                </a:solidFill>
                <a:latin typeface="Times New Roman" pitchFamily="18" charset="0"/>
                <a:cs typeface="Times New Roman" pitchFamily="18" charset="0"/>
              </a:rPr>
              <a:t>based on </a:t>
            </a:r>
            <a:r>
              <a:rPr lang="en-US" altLang="en-US" sz="2400" dirty="0">
                <a:solidFill>
                  <a:srgbClr val="0070C0"/>
                </a:solidFill>
                <a:latin typeface="Times New Roman" pitchFamily="18" charset="0"/>
                <a:cs typeface="Times New Roman" pitchFamily="18" charset="0"/>
              </a:rPr>
              <a:t>keys</a:t>
            </a:r>
            <a:r>
              <a:rPr lang="en-US" altLang="en-US" sz="2400" dirty="0">
                <a:solidFill>
                  <a:schemeClr val="tx1"/>
                </a:solidFill>
                <a:latin typeface="Times New Roman" pitchFamily="18" charset="0"/>
                <a:cs typeface="Times New Roman" pitchFamily="18" charset="0"/>
              </a:rPr>
              <a:t>, multi-valued dependencies : </a:t>
            </a:r>
            <a:r>
              <a:rPr lang="en-US" altLang="en-US" sz="2400" dirty="0">
                <a:solidFill>
                  <a:srgbClr val="0070C0"/>
                </a:solidFill>
                <a:latin typeface="Times New Roman" pitchFamily="18" charset="0"/>
                <a:cs typeface="Times New Roman" pitchFamily="18" charset="0"/>
              </a:rPr>
              <a:t>MVDs </a:t>
            </a:r>
          </a:p>
          <a:p>
            <a:pPr>
              <a:lnSpc>
                <a:spcPct val="100000"/>
              </a:lnSpc>
              <a:buFont typeface="Wingdings" pitchFamily="2" charset="2"/>
              <a:buChar char="v"/>
            </a:pPr>
            <a:r>
              <a:rPr lang="en-US" altLang="en-US" sz="2400" b="1" dirty="0">
                <a:solidFill>
                  <a:srgbClr val="FF0000"/>
                </a:solidFill>
                <a:latin typeface="Times New Roman" pitchFamily="18" charset="0"/>
                <a:cs typeface="Times New Roman" pitchFamily="18" charset="0"/>
              </a:rPr>
              <a:t>5NF</a:t>
            </a:r>
          </a:p>
          <a:p>
            <a:pPr lvl="1">
              <a:lnSpc>
                <a:spcPct val="100000"/>
              </a:lnSpc>
            </a:pPr>
            <a:r>
              <a:rPr lang="en-US" altLang="en-US" sz="2400" dirty="0">
                <a:solidFill>
                  <a:schemeClr val="tx1"/>
                </a:solidFill>
                <a:latin typeface="Times New Roman" pitchFamily="18" charset="0"/>
                <a:cs typeface="Times New Roman" pitchFamily="18" charset="0"/>
              </a:rPr>
              <a:t>based on </a:t>
            </a:r>
            <a:r>
              <a:rPr lang="en-US" altLang="en-US" sz="2400" dirty="0">
                <a:solidFill>
                  <a:srgbClr val="0070C0"/>
                </a:solidFill>
                <a:latin typeface="Times New Roman" pitchFamily="18" charset="0"/>
                <a:cs typeface="Times New Roman" pitchFamily="18" charset="0"/>
              </a:rPr>
              <a:t>keys</a:t>
            </a:r>
            <a:r>
              <a:rPr lang="en-US" altLang="en-US" sz="2400" dirty="0">
                <a:solidFill>
                  <a:schemeClr val="tx1"/>
                </a:solidFill>
                <a:latin typeface="Times New Roman" pitchFamily="18" charset="0"/>
                <a:cs typeface="Times New Roman" pitchFamily="18" charset="0"/>
              </a:rPr>
              <a:t>, join dependencies : </a:t>
            </a:r>
            <a:r>
              <a:rPr lang="en-US" altLang="en-US" sz="2400" dirty="0">
                <a:solidFill>
                  <a:srgbClr val="0070C0"/>
                </a:solidFill>
                <a:latin typeface="Times New Roman" pitchFamily="18" charset="0"/>
                <a:cs typeface="Times New Roman" pitchFamily="18" charset="0"/>
              </a:rPr>
              <a:t>JDs</a:t>
            </a:r>
          </a:p>
          <a:p>
            <a:pPr algn="just">
              <a:lnSpc>
                <a:spcPct val="100000"/>
              </a:lnSpc>
              <a:buFont typeface="Wingdings" pitchFamily="2" charset="2"/>
              <a:buChar char="v"/>
            </a:pPr>
            <a:r>
              <a:rPr lang="en-US" altLang="en-US" sz="2400" dirty="0">
                <a:solidFill>
                  <a:schemeClr val="tx1"/>
                </a:solidFill>
                <a:latin typeface="Times New Roman" pitchFamily="18" charset="0"/>
                <a:cs typeface="Times New Roman" pitchFamily="18" charset="0"/>
              </a:rPr>
              <a:t>Additional properties may be needed to ensure a good relational design (lossless join, dependency preservation)</a:t>
            </a:r>
          </a:p>
          <a:p>
            <a:pPr>
              <a:lnSpc>
                <a:spcPct val="10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F7F72B63-9674-40DE-AAEF-0EBFD8275A4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43</a:t>
            </a:fld>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92278F"/>
                </a:solidFill>
              </a:rPr>
              <a:t>First Normal Form : 1NF</a:t>
            </a:r>
          </a:p>
        </p:txBody>
      </p:sp>
      <p:sp>
        <p:nvSpPr>
          <p:cNvPr id="3" name="Content Placeholder 2"/>
          <p:cNvSpPr>
            <a:spLocks noGrp="1"/>
          </p:cNvSpPr>
          <p:nvPr>
            <p:ph idx="1"/>
          </p:nvPr>
        </p:nvSpPr>
        <p:spPr/>
        <p:txBody>
          <a:bodyPr>
            <a:normAutofit/>
          </a:bodyPr>
          <a:lstStyle/>
          <a:p>
            <a:pPr algn="just">
              <a:lnSpc>
                <a:spcPct val="150000"/>
              </a:lnSpc>
              <a:buFont typeface="Wingdings" pitchFamily="2" charset="2"/>
              <a:buChar char="v"/>
            </a:pPr>
            <a:r>
              <a:rPr lang="en-US" altLang="en-US" sz="2400" b="1" dirty="0">
                <a:solidFill>
                  <a:srgbClr val="FF0000"/>
                </a:solidFill>
                <a:latin typeface="Times New Roman" pitchFamily="18" charset="0"/>
                <a:cs typeface="Times New Roman" pitchFamily="18" charset="0"/>
              </a:rPr>
              <a:t>Disallows</a:t>
            </a:r>
          </a:p>
          <a:p>
            <a:pPr lvl="1" algn="just">
              <a:lnSpc>
                <a:spcPct val="150000"/>
              </a:lnSpc>
            </a:pPr>
            <a:r>
              <a:rPr lang="en-US" altLang="en-US" sz="2400" dirty="0">
                <a:solidFill>
                  <a:srgbClr val="0070C0"/>
                </a:solidFill>
                <a:latin typeface="Times New Roman" pitchFamily="18" charset="0"/>
                <a:cs typeface="Times New Roman" pitchFamily="18" charset="0"/>
              </a:rPr>
              <a:t>Multivalued attributes</a:t>
            </a:r>
          </a:p>
          <a:p>
            <a:pPr lvl="1" algn="just">
              <a:lnSpc>
                <a:spcPct val="150000"/>
              </a:lnSpc>
            </a:pPr>
            <a:r>
              <a:rPr lang="en-US" altLang="en-US" sz="2400" dirty="0">
                <a:solidFill>
                  <a:srgbClr val="0070C0"/>
                </a:solidFill>
                <a:latin typeface="Times New Roman" pitchFamily="18" charset="0"/>
                <a:cs typeface="Times New Roman" pitchFamily="18" charset="0"/>
              </a:rPr>
              <a:t>Nested</a:t>
            </a:r>
            <a:r>
              <a:rPr lang="en-US" altLang="en-US" sz="2400" dirty="0">
                <a:solidFill>
                  <a:schemeClr val="tx1"/>
                </a:solidFill>
                <a:latin typeface="Times New Roman" pitchFamily="18" charset="0"/>
                <a:cs typeface="Times New Roman" pitchFamily="18" charset="0"/>
              </a:rPr>
              <a:t> </a:t>
            </a:r>
            <a:r>
              <a:rPr lang="en-US" altLang="en-US" sz="2400" dirty="0">
                <a:solidFill>
                  <a:srgbClr val="0070C0"/>
                </a:solidFill>
                <a:latin typeface="Times New Roman" pitchFamily="18" charset="0"/>
                <a:cs typeface="Times New Roman" pitchFamily="18" charset="0"/>
              </a:rPr>
              <a:t>relations</a:t>
            </a:r>
            <a:r>
              <a:rPr lang="en-US" altLang="en-US" sz="2400" dirty="0">
                <a:solidFill>
                  <a:schemeClr val="tx1"/>
                </a:solidFill>
                <a:latin typeface="Times New Roman" pitchFamily="18" charset="0"/>
                <a:cs typeface="Times New Roman" pitchFamily="18" charset="0"/>
              </a:rPr>
              <a:t>, attributes whose values for an </a:t>
            </a:r>
            <a:r>
              <a:rPr lang="en-US" altLang="en-US" sz="2400" i="1" dirty="0">
                <a:solidFill>
                  <a:schemeClr val="tx1"/>
                </a:solidFill>
                <a:latin typeface="Times New Roman" pitchFamily="18" charset="0"/>
                <a:cs typeface="Times New Roman" pitchFamily="18" charset="0"/>
              </a:rPr>
              <a:t>individual tuple</a:t>
            </a:r>
            <a:r>
              <a:rPr lang="en-US" altLang="en-US" sz="2400" dirty="0">
                <a:solidFill>
                  <a:schemeClr val="tx1"/>
                </a:solidFill>
                <a:latin typeface="Times New Roman" pitchFamily="18" charset="0"/>
                <a:cs typeface="Times New Roman" pitchFamily="18" charset="0"/>
              </a:rPr>
              <a:t> are non-atomic</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Considered to be part of the definition of relation </a:t>
            </a:r>
          </a:p>
          <a:p>
            <a:pPr algn="just">
              <a:lnSpc>
                <a:spcPct val="15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F6CCA92-E10E-48FB-B64A-7FA992DFA99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44</a:t>
            </a:fld>
            <a:endParaRPr lang="en-IN"/>
          </a:p>
        </p:txBody>
      </p:sp>
      <p:sp>
        <p:nvSpPr>
          <p:cNvPr id="7" name="Thought Bubble: Cloud 3">
            <a:extLst>
              <a:ext uri="{FF2B5EF4-FFF2-40B4-BE49-F238E27FC236}">
                <a16:creationId xmlns:a16="http://schemas.microsoft.com/office/drawing/2014/main" id="{EC5B63AE-0CF9-4483-AF0C-918D47679AA2}"/>
              </a:ext>
            </a:extLst>
          </p:cNvPr>
          <p:cNvSpPr/>
          <p:nvPr/>
        </p:nvSpPr>
        <p:spPr>
          <a:xfrm>
            <a:off x="8271164" y="0"/>
            <a:ext cx="2304472" cy="1191491"/>
          </a:xfrm>
          <a:prstGeom prst="cloudCallout">
            <a:avLst>
              <a:gd name="adj1" fmla="val -95260"/>
              <a:gd name="adj2" fmla="val 69170"/>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rPr>
              <a:t>Every Table should be 1NF</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92278F"/>
                </a:solidFill>
              </a:rPr>
              <a:t>First Normal Form : 1NF</a:t>
            </a:r>
            <a:endParaRPr lang="en-IN" dirty="0"/>
          </a:p>
        </p:txBody>
      </p:sp>
      <p:sp>
        <p:nvSpPr>
          <p:cNvPr id="4" name="Date Placeholder 3"/>
          <p:cNvSpPr>
            <a:spLocks noGrp="1"/>
          </p:cNvSpPr>
          <p:nvPr>
            <p:ph type="dt" sz="half" idx="10"/>
          </p:nvPr>
        </p:nvSpPr>
        <p:spPr/>
        <p:txBody>
          <a:bodyPr/>
          <a:lstStyle/>
          <a:p>
            <a:fld id="{3D6E0A98-69F5-4923-96DE-158C055CE68A}"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45</a:t>
            </a:fld>
            <a:endParaRPr lang="en-IN"/>
          </a:p>
        </p:txBody>
      </p:sp>
      <p:sp>
        <p:nvSpPr>
          <p:cNvPr id="7" name="Rectangle: Diagonal Corners Rounded 4">
            <a:extLst>
              <a:ext uri="{FF2B5EF4-FFF2-40B4-BE49-F238E27FC236}">
                <a16:creationId xmlns:a16="http://schemas.microsoft.com/office/drawing/2014/main" id="{E71F4D6B-44CF-4610-89D4-226207AF9DC8}"/>
              </a:ext>
            </a:extLst>
          </p:cNvPr>
          <p:cNvSpPr/>
          <p:nvPr/>
        </p:nvSpPr>
        <p:spPr>
          <a:xfrm>
            <a:off x="1491670" y="2812472"/>
            <a:ext cx="1801093" cy="623455"/>
          </a:xfrm>
          <a:prstGeom prst="round2DiagRect">
            <a:avLst>
              <a:gd name="adj1" fmla="val 16667"/>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800" dirty="0"/>
              <a:t>4 Rules</a:t>
            </a:r>
          </a:p>
        </p:txBody>
      </p:sp>
      <p:sp>
        <p:nvSpPr>
          <p:cNvPr id="8" name="TextBox 7">
            <a:extLst>
              <a:ext uri="{FF2B5EF4-FFF2-40B4-BE49-F238E27FC236}">
                <a16:creationId xmlns:a16="http://schemas.microsoft.com/office/drawing/2014/main" id="{3A39082D-675C-4287-948E-501E9A06AC8A}"/>
              </a:ext>
            </a:extLst>
          </p:cNvPr>
          <p:cNvSpPr txBox="1"/>
          <p:nvPr/>
        </p:nvSpPr>
        <p:spPr>
          <a:xfrm>
            <a:off x="3486725" y="2025270"/>
            <a:ext cx="7444510" cy="2795958"/>
          </a:xfrm>
          <a:prstGeom prst="rect">
            <a:avLst/>
          </a:prstGeom>
          <a:noFill/>
          <a:ln w="28575">
            <a:solidFill>
              <a:srgbClr val="0070C0"/>
            </a:solidFill>
          </a:ln>
        </p:spPr>
        <p:txBody>
          <a:bodyPr wrap="square">
            <a:spAutoFit/>
          </a:bodyPr>
          <a:lstStyle/>
          <a:p>
            <a:pPr marL="342900" indent="-342900" algn="just">
              <a:lnSpc>
                <a:spcPct val="150000"/>
              </a:lnSpc>
              <a:buFont typeface="+mj-lt"/>
              <a:buAutoNum type="arabicPeriod"/>
            </a:pPr>
            <a:r>
              <a:rPr lang="en-GB" sz="2400" dirty="0">
                <a:latin typeface="Times New Roman" pitchFamily="18" charset="0"/>
                <a:cs typeface="Times New Roman" pitchFamily="18" charset="0"/>
              </a:rPr>
              <a:t>It should only have single(atomic) valued attributes/columns.</a:t>
            </a:r>
          </a:p>
          <a:p>
            <a:pPr marL="342900" indent="-342900" algn="just">
              <a:lnSpc>
                <a:spcPct val="150000"/>
              </a:lnSpc>
              <a:buFont typeface="+mj-lt"/>
              <a:buAutoNum type="arabicPeriod"/>
            </a:pPr>
            <a:r>
              <a:rPr lang="en-GB" sz="2400" dirty="0">
                <a:latin typeface="Times New Roman" pitchFamily="18" charset="0"/>
                <a:cs typeface="Times New Roman" pitchFamily="18" charset="0"/>
              </a:rPr>
              <a:t>Values stored in a column should be of the same domain</a:t>
            </a:r>
          </a:p>
          <a:p>
            <a:pPr marL="342900" indent="-342900" algn="just">
              <a:lnSpc>
                <a:spcPct val="150000"/>
              </a:lnSpc>
              <a:buFont typeface="+mj-lt"/>
              <a:buAutoNum type="arabicPeriod"/>
            </a:pPr>
            <a:r>
              <a:rPr lang="en-GB" sz="2400" dirty="0">
                <a:latin typeface="Times New Roman" pitchFamily="18" charset="0"/>
                <a:cs typeface="Times New Roman" pitchFamily="18" charset="0"/>
              </a:rPr>
              <a:t>All the columns in a table should have unique names.</a:t>
            </a:r>
          </a:p>
          <a:p>
            <a:pPr marL="342900" indent="-342900" algn="just">
              <a:lnSpc>
                <a:spcPct val="150000"/>
              </a:lnSpc>
              <a:buFont typeface="+mj-lt"/>
              <a:buAutoNum type="arabicPeriod"/>
            </a:pPr>
            <a:r>
              <a:rPr lang="en-GB" sz="2400" dirty="0">
                <a:latin typeface="Times New Roman" pitchFamily="18" charset="0"/>
                <a:cs typeface="Times New Roman" pitchFamily="18" charset="0"/>
              </a:rPr>
              <a:t>order in which data is stored, does not matter.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a:solidFill>
                  <a:srgbClr val="92278F"/>
                </a:solidFill>
              </a:rPr>
              <a:t>First Normal Form : 1NF (Rule 1)</a:t>
            </a:r>
            <a:endParaRPr lang="en-IN" dirty="0"/>
          </a:p>
        </p:txBody>
      </p:sp>
      <p:sp>
        <p:nvSpPr>
          <p:cNvPr id="4" name="Date Placeholder 3"/>
          <p:cNvSpPr>
            <a:spLocks noGrp="1"/>
          </p:cNvSpPr>
          <p:nvPr>
            <p:ph type="dt" sz="half" idx="10"/>
          </p:nvPr>
        </p:nvSpPr>
        <p:spPr/>
        <p:txBody>
          <a:bodyPr/>
          <a:lstStyle/>
          <a:p>
            <a:fld id="{8F1C6FF6-CC44-496F-A305-0CB4E3D68E5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46</a:t>
            </a:fld>
            <a:endParaRPr lang="en-IN"/>
          </a:p>
        </p:txBody>
      </p:sp>
      <p:sp>
        <p:nvSpPr>
          <p:cNvPr id="7" name="TextBox 6">
            <a:extLst>
              <a:ext uri="{FF2B5EF4-FFF2-40B4-BE49-F238E27FC236}">
                <a16:creationId xmlns:a16="http://schemas.microsoft.com/office/drawing/2014/main" id="{97AA0239-3C7A-4280-AA61-A2BEEC8971D3}"/>
              </a:ext>
            </a:extLst>
          </p:cNvPr>
          <p:cNvSpPr txBox="1"/>
          <p:nvPr/>
        </p:nvSpPr>
        <p:spPr>
          <a:xfrm>
            <a:off x="1505527" y="2350654"/>
            <a:ext cx="4849091" cy="1077218"/>
          </a:xfrm>
          <a:prstGeom prst="rect">
            <a:avLst/>
          </a:prstGeom>
          <a:solidFill>
            <a:srgbClr val="FF7C80"/>
          </a:solidFill>
        </p:spPr>
        <p:txBody>
          <a:bodyPr wrap="square" rtlCol="0">
            <a:spAutoFit/>
          </a:bodyPr>
          <a:lstStyle/>
          <a:p>
            <a:pPr algn="ctr"/>
            <a:r>
              <a:rPr lang="en-GB" sz="3200" dirty="0">
                <a:latin typeface="Times New Roman" pitchFamily="18" charset="0"/>
                <a:cs typeface="Times New Roman" pitchFamily="18" charset="0"/>
              </a:rPr>
              <a:t>Each Column should have atomic values</a:t>
            </a:r>
          </a:p>
        </p:txBody>
      </p:sp>
      <p:sp>
        <p:nvSpPr>
          <p:cNvPr id="8" name="Arrow: Left 6">
            <a:extLst>
              <a:ext uri="{FF2B5EF4-FFF2-40B4-BE49-F238E27FC236}">
                <a16:creationId xmlns:a16="http://schemas.microsoft.com/office/drawing/2014/main" id="{D491CF20-2A50-4D27-8F2B-19262AA5554F}"/>
              </a:ext>
            </a:extLst>
          </p:cNvPr>
          <p:cNvSpPr/>
          <p:nvPr/>
        </p:nvSpPr>
        <p:spPr>
          <a:xfrm>
            <a:off x="4992254" y="4585855"/>
            <a:ext cx="1930400" cy="3694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F69A06B-E634-4082-8CB1-80EFAD5D3AA9}"/>
              </a:ext>
            </a:extLst>
          </p:cNvPr>
          <p:cNvSpPr txBox="1"/>
          <p:nvPr/>
        </p:nvSpPr>
        <p:spPr>
          <a:xfrm>
            <a:off x="1752311" y="4452066"/>
            <a:ext cx="3336926" cy="830997"/>
          </a:xfrm>
          <a:prstGeom prst="rect">
            <a:avLst/>
          </a:prstGeom>
          <a:noFill/>
        </p:spPr>
        <p:txBody>
          <a:bodyPr wrap="square" rtlCol="0">
            <a:spAutoFit/>
          </a:bodyPr>
          <a:lstStyle/>
          <a:p>
            <a:r>
              <a:rPr lang="en-GB" sz="2400" dirty="0">
                <a:latin typeface="Times New Roman" pitchFamily="18" charset="0"/>
                <a:cs typeface="Times New Roman" pitchFamily="18" charset="0"/>
              </a:rPr>
              <a:t>Entries like X,Y and W,X violate this rule</a:t>
            </a:r>
          </a:p>
        </p:txBody>
      </p:sp>
      <p:pic>
        <p:nvPicPr>
          <p:cNvPr id="10" name="Picture 9">
            <a:extLst>
              <a:ext uri="{FF2B5EF4-FFF2-40B4-BE49-F238E27FC236}">
                <a16:creationId xmlns:a16="http://schemas.microsoft.com/office/drawing/2014/main" id="{ACC9070E-F435-47A5-A10B-97CF7B629CCA}"/>
              </a:ext>
            </a:extLst>
          </p:cNvPr>
          <p:cNvPicPr>
            <a:picLocks noChangeAspect="1"/>
          </p:cNvPicPr>
          <p:nvPr/>
        </p:nvPicPr>
        <p:blipFill>
          <a:blip r:embed="rId2"/>
          <a:stretch>
            <a:fillRect/>
          </a:stretch>
        </p:blipFill>
        <p:spPr>
          <a:xfrm>
            <a:off x="6926551" y="1958831"/>
            <a:ext cx="3705225" cy="3914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First Normal Form : 1NF (Rule 2)</a:t>
            </a:r>
            <a:endParaRPr lang="en-IN" dirty="0"/>
          </a:p>
        </p:txBody>
      </p:sp>
      <p:sp>
        <p:nvSpPr>
          <p:cNvPr id="4" name="Date Placeholder 3"/>
          <p:cNvSpPr>
            <a:spLocks noGrp="1"/>
          </p:cNvSpPr>
          <p:nvPr>
            <p:ph type="dt" sz="half" idx="10"/>
          </p:nvPr>
        </p:nvSpPr>
        <p:spPr/>
        <p:txBody>
          <a:bodyPr/>
          <a:lstStyle/>
          <a:p>
            <a:fld id="{78FEF94A-30FE-406B-BADE-57B02B6BF4E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47</a:t>
            </a:fld>
            <a:endParaRPr lang="en-IN"/>
          </a:p>
        </p:txBody>
      </p:sp>
      <p:sp>
        <p:nvSpPr>
          <p:cNvPr id="7" name="TextBox 6">
            <a:extLst>
              <a:ext uri="{FF2B5EF4-FFF2-40B4-BE49-F238E27FC236}">
                <a16:creationId xmlns:a16="http://schemas.microsoft.com/office/drawing/2014/main" id="{81AE973E-30B5-42AE-9020-6B336F594DD5}"/>
              </a:ext>
            </a:extLst>
          </p:cNvPr>
          <p:cNvSpPr txBox="1"/>
          <p:nvPr/>
        </p:nvSpPr>
        <p:spPr>
          <a:xfrm>
            <a:off x="1306945" y="1985819"/>
            <a:ext cx="4839855" cy="1569660"/>
          </a:xfrm>
          <a:prstGeom prst="rect">
            <a:avLst/>
          </a:prstGeom>
          <a:solidFill>
            <a:srgbClr val="CC99FF"/>
          </a:solidFill>
        </p:spPr>
        <p:txBody>
          <a:bodyPr wrap="square" rtlCol="0">
            <a:spAutoFit/>
          </a:bodyPr>
          <a:lstStyle/>
          <a:p>
            <a:pPr algn="ctr"/>
            <a:r>
              <a:rPr lang="en-GB" sz="3200" dirty="0">
                <a:latin typeface="Times New Roman" pitchFamily="18" charset="0"/>
                <a:cs typeface="Times New Roman" pitchFamily="18" charset="0"/>
              </a:rPr>
              <a:t>Column should contain values that are of the same type</a:t>
            </a:r>
          </a:p>
        </p:txBody>
      </p:sp>
      <p:pic>
        <p:nvPicPr>
          <p:cNvPr id="8" name="Picture 7">
            <a:extLst>
              <a:ext uri="{FF2B5EF4-FFF2-40B4-BE49-F238E27FC236}">
                <a16:creationId xmlns:a16="http://schemas.microsoft.com/office/drawing/2014/main" id="{0BA16128-3E1A-4503-A1AD-00F5651D5C5C}"/>
              </a:ext>
            </a:extLst>
          </p:cNvPr>
          <p:cNvPicPr>
            <a:picLocks noChangeAspect="1"/>
          </p:cNvPicPr>
          <p:nvPr/>
        </p:nvPicPr>
        <p:blipFill rotWithShape="1">
          <a:blip r:embed="rId2"/>
          <a:srcRect l="5266" r="5544" b="3701"/>
          <a:stretch/>
        </p:blipFill>
        <p:spPr>
          <a:xfrm>
            <a:off x="8283961" y="2346325"/>
            <a:ext cx="2964873" cy="3357130"/>
          </a:xfrm>
          <a:prstGeom prst="rect">
            <a:avLst/>
          </a:prstGeom>
        </p:spPr>
      </p:pic>
      <p:sp>
        <p:nvSpPr>
          <p:cNvPr id="9" name="TextBox 8">
            <a:extLst>
              <a:ext uri="{FF2B5EF4-FFF2-40B4-BE49-F238E27FC236}">
                <a16:creationId xmlns:a16="http://schemas.microsoft.com/office/drawing/2014/main" id="{E8F80D8F-6306-4824-88F4-43BA2CA9E87F}"/>
              </a:ext>
            </a:extLst>
          </p:cNvPr>
          <p:cNvSpPr txBox="1"/>
          <p:nvPr/>
        </p:nvSpPr>
        <p:spPr>
          <a:xfrm>
            <a:off x="3737346" y="4290566"/>
            <a:ext cx="4024285" cy="1200329"/>
          </a:xfrm>
          <a:prstGeom prst="rect">
            <a:avLst/>
          </a:prstGeom>
          <a:noFill/>
        </p:spPr>
        <p:txBody>
          <a:bodyPr wrap="square" rtlCol="0">
            <a:spAutoFit/>
          </a:bodyPr>
          <a:lstStyle/>
          <a:p>
            <a:pPr algn="just"/>
            <a:r>
              <a:rPr lang="en-GB" sz="2400" dirty="0"/>
              <a:t>Do not inter – mix different types of values in any column </a:t>
            </a:r>
          </a:p>
        </p:txBody>
      </p:sp>
      <p:pic>
        <p:nvPicPr>
          <p:cNvPr id="10" name="Content Placeholder 9">
            <a:extLst>
              <a:ext uri="{FF2B5EF4-FFF2-40B4-BE49-F238E27FC236}">
                <a16:creationId xmlns:a16="http://schemas.microsoft.com/office/drawing/2014/main" id="{A0A0C1F1-BAA4-4744-9665-0DC85F0B0F72}"/>
              </a:ext>
            </a:extLst>
          </p:cNvPr>
          <p:cNvPicPr>
            <a:picLocks noGrp="1" noChangeAspect="1"/>
          </p:cNvPicPr>
          <p:nvPr>
            <p:ph idx="1"/>
          </p:nvPr>
        </p:nvPicPr>
        <p:blipFill>
          <a:blip r:embed="rId3"/>
          <a:stretch>
            <a:fillRect/>
          </a:stretch>
        </p:blipFill>
        <p:spPr>
          <a:xfrm>
            <a:off x="7631113" y="5035983"/>
            <a:ext cx="647700" cy="685800"/>
          </a:xfrm>
          <a:prstGeom prst="rect">
            <a:avLst/>
          </a:prstGeom>
        </p:spPr>
      </p:pic>
      <p:grpSp>
        <p:nvGrpSpPr>
          <p:cNvPr id="11" name="Group 10">
            <a:extLst>
              <a:ext uri="{FF2B5EF4-FFF2-40B4-BE49-F238E27FC236}">
                <a16:creationId xmlns:a16="http://schemas.microsoft.com/office/drawing/2014/main" id="{18D2AAB3-A312-4598-9AC6-233F71523669}"/>
              </a:ext>
            </a:extLst>
          </p:cNvPr>
          <p:cNvGrpSpPr/>
          <p:nvPr/>
        </p:nvGrpSpPr>
        <p:grpSpPr>
          <a:xfrm>
            <a:off x="8325861" y="5056909"/>
            <a:ext cx="1797194" cy="618837"/>
            <a:chOff x="1182255" y="905164"/>
            <a:chExt cx="3371272" cy="429490"/>
          </a:xfrm>
        </p:grpSpPr>
        <p:cxnSp>
          <p:nvCxnSpPr>
            <p:cNvPr id="12" name="Straight Connector 11">
              <a:extLst>
                <a:ext uri="{FF2B5EF4-FFF2-40B4-BE49-F238E27FC236}">
                  <a16:creationId xmlns:a16="http://schemas.microsoft.com/office/drawing/2014/main" id="{0386E64D-4D60-43CB-9287-720D9EC5CE7B}"/>
                </a:ext>
              </a:extLst>
            </p:cNvPr>
            <p:cNvCxnSpPr>
              <a:cxnSpLocks/>
            </p:cNvCxnSpPr>
            <p:nvPr/>
          </p:nvCxnSpPr>
          <p:spPr>
            <a:xfrm>
              <a:off x="1182255" y="90516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9D4E2BB-89AD-4F0F-B4A5-12141ED9151B}"/>
                </a:ext>
              </a:extLst>
            </p:cNvPr>
            <p:cNvCxnSpPr/>
            <p:nvPr/>
          </p:nvCxnSpPr>
          <p:spPr>
            <a:xfrm>
              <a:off x="1182255"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98BFC4C-2F79-46EB-89B3-4C065A9BE3BD}"/>
                </a:ext>
              </a:extLst>
            </p:cNvPr>
            <p:cNvCxnSpPr>
              <a:cxnSpLocks/>
            </p:cNvCxnSpPr>
            <p:nvPr/>
          </p:nvCxnSpPr>
          <p:spPr>
            <a:xfrm>
              <a:off x="1182255" y="133465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8759B68-1C92-4D1A-97A3-4F62B156EAEA}"/>
                </a:ext>
              </a:extLst>
            </p:cNvPr>
            <p:cNvCxnSpPr/>
            <p:nvPr/>
          </p:nvCxnSpPr>
          <p:spPr>
            <a:xfrm flipV="1">
              <a:off x="4553527"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92278F"/>
                </a:solidFill>
              </a:rPr>
              <a:t>First Normal Form : 1NF (Rule 3)</a:t>
            </a:r>
            <a:endParaRPr lang="en-IN" dirty="0"/>
          </a:p>
        </p:txBody>
      </p:sp>
      <p:sp>
        <p:nvSpPr>
          <p:cNvPr id="4" name="Date Placeholder 3"/>
          <p:cNvSpPr>
            <a:spLocks noGrp="1"/>
          </p:cNvSpPr>
          <p:nvPr>
            <p:ph type="dt" sz="half" idx="10"/>
          </p:nvPr>
        </p:nvSpPr>
        <p:spPr/>
        <p:txBody>
          <a:bodyPr/>
          <a:lstStyle/>
          <a:p>
            <a:fld id="{3B5E2BBD-C6B6-48D2-820A-5DD79C1CC30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48</a:t>
            </a:fld>
            <a:endParaRPr lang="en-IN"/>
          </a:p>
        </p:txBody>
      </p:sp>
      <p:sp>
        <p:nvSpPr>
          <p:cNvPr id="7" name="TextBox 6">
            <a:extLst>
              <a:ext uri="{FF2B5EF4-FFF2-40B4-BE49-F238E27FC236}">
                <a16:creationId xmlns:a16="http://schemas.microsoft.com/office/drawing/2014/main" id="{81AE973E-30B5-42AE-9020-6B336F594DD5}"/>
              </a:ext>
            </a:extLst>
          </p:cNvPr>
          <p:cNvSpPr txBox="1"/>
          <p:nvPr/>
        </p:nvSpPr>
        <p:spPr>
          <a:xfrm>
            <a:off x="1371600" y="2225366"/>
            <a:ext cx="4100945" cy="1077218"/>
          </a:xfrm>
          <a:prstGeom prst="rect">
            <a:avLst/>
          </a:prstGeom>
          <a:solidFill>
            <a:srgbClr val="3CDCE4"/>
          </a:solidFill>
        </p:spPr>
        <p:txBody>
          <a:bodyPr wrap="square" rtlCol="0">
            <a:spAutoFit/>
          </a:bodyPr>
          <a:lstStyle/>
          <a:p>
            <a:pPr algn="ctr"/>
            <a:r>
              <a:rPr lang="en-GB" sz="3200" dirty="0">
                <a:latin typeface="Times New Roman" pitchFamily="18" charset="0"/>
                <a:cs typeface="Times New Roman" pitchFamily="18" charset="0"/>
              </a:rPr>
              <a:t>Each column should have a unique name</a:t>
            </a:r>
          </a:p>
        </p:txBody>
      </p:sp>
      <p:pic>
        <p:nvPicPr>
          <p:cNvPr id="8" name="Picture 7">
            <a:extLst>
              <a:ext uri="{FF2B5EF4-FFF2-40B4-BE49-F238E27FC236}">
                <a16:creationId xmlns:a16="http://schemas.microsoft.com/office/drawing/2014/main" id="{3DDC7B18-7C07-47E9-90DF-35B63B23D237}"/>
              </a:ext>
            </a:extLst>
          </p:cNvPr>
          <p:cNvPicPr>
            <a:picLocks noChangeAspect="1"/>
          </p:cNvPicPr>
          <p:nvPr/>
        </p:nvPicPr>
        <p:blipFill>
          <a:blip r:embed="rId2"/>
          <a:stretch>
            <a:fillRect/>
          </a:stretch>
        </p:blipFill>
        <p:spPr>
          <a:xfrm>
            <a:off x="7804153" y="2410410"/>
            <a:ext cx="3181350" cy="3514725"/>
          </a:xfrm>
          <a:prstGeom prst="rect">
            <a:avLst/>
          </a:prstGeom>
        </p:spPr>
      </p:pic>
      <p:pic>
        <p:nvPicPr>
          <p:cNvPr id="9" name="Picture 8">
            <a:extLst>
              <a:ext uri="{FF2B5EF4-FFF2-40B4-BE49-F238E27FC236}">
                <a16:creationId xmlns:a16="http://schemas.microsoft.com/office/drawing/2014/main" id="{FE739E1F-7033-474C-B167-F07C892816B1}"/>
              </a:ext>
            </a:extLst>
          </p:cNvPr>
          <p:cNvPicPr>
            <a:picLocks noChangeAspect="1"/>
          </p:cNvPicPr>
          <p:nvPr/>
        </p:nvPicPr>
        <p:blipFill>
          <a:blip r:embed="rId3"/>
          <a:stretch>
            <a:fillRect/>
          </a:stretch>
        </p:blipFill>
        <p:spPr>
          <a:xfrm>
            <a:off x="8888221" y="2761055"/>
            <a:ext cx="2724150" cy="647700"/>
          </a:xfrm>
          <a:prstGeom prst="rect">
            <a:avLst/>
          </a:prstGeom>
        </p:spPr>
      </p:pic>
      <p:sp>
        <p:nvSpPr>
          <p:cNvPr id="10" name="TextBox 9">
            <a:extLst>
              <a:ext uri="{FF2B5EF4-FFF2-40B4-BE49-F238E27FC236}">
                <a16:creationId xmlns:a16="http://schemas.microsoft.com/office/drawing/2014/main" id="{683AD11F-F05F-4CDA-AE79-D84DFC19F8C1}"/>
              </a:ext>
            </a:extLst>
          </p:cNvPr>
          <p:cNvSpPr txBox="1"/>
          <p:nvPr/>
        </p:nvSpPr>
        <p:spPr>
          <a:xfrm>
            <a:off x="2923309" y="4424218"/>
            <a:ext cx="3818661" cy="1200329"/>
          </a:xfrm>
          <a:prstGeom prst="rect">
            <a:avLst/>
          </a:prstGeom>
          <a:noFill/>
        </p:spPr>
        <p:txBody>
          <a:bodyPr wrap="square" rtlCol="0">
            <a:spAutoFit/>
          </a:bodyPr>
          <a:lstStyle/>
          <a:p>
            <a:pPr algn="just"/>
            <a:r>
              <a:rPr lang="en-GB" sz="2400" dirty="0">
                <a:latin typeface="Times New Roman" pitchFamily="18" charset="0"/>
                <a:cs typeface="Times New Roman" pitchFamily="18" charset="0"/>
              </a:rPr>
              <a:t>Same name leads to confusion at the time of data retrieval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92278F"/>
                </a:solidFill>
              </a:rPr>
              <a:t>First Normal Form : 1NF (Rule 4)</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132E7D72-FCC5-4120-8BA3-A7A7954D56D5}"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49</a:t>
            </a:fld>
            <a:endParaRPr lang="en-IN"/>
          </a:p>
        </p:txBody>
      </p:sp>
      <p:sp>
        <p:nvSpPr>
          <p:cNvPr id="11" name="TextBox 10">
            <a:extLst>
              <a:ext uri="{FF2B5EF4-FFF2-40B4-BE49-F238E27FC236}">
                <a16:creationId xmlns:a16="http://schemas.microsoft.com/office/drawing/2014/main" id="{81AE973E-30B5-42AE-9020-6B336F594DD5}"/>
              </a:ext>
            </a:extLst>
          </p:cNvPr>
          <p:cNvSpPr txBox="1"/>
          <p:nvPr/>
        </p:nvSpPr>
        <p:spPr>
          <a:xfrm>
            <a:off x="1634836" y="1989838"/>
            <a:ext cx="4100945" cy="1077218"/>
          </a:xfrm>
          <a:prstGeom prst="rect">
            <a:avLst/>
          </a:prstGeom>
          <a:solidFill>
            <a:schemeClr val="accent6">
              <a:lumMod val="60000"/>
              <a:lumOff val="40000"/>
            </a:schemeClr>
          </a:solidFill>
        </p:spPr>
        <p:txBody>
          <a:bodyPr wrap="square" rtlCol="0">
            <a:spAutoFit/>
          </a:bodyPr>
          <a:lstStyle/>
          <a:p>
            <a:pPr algn="ctr"/>
            <a:r>
              <a:rPr lang="en-GB" sz="3200" dirty="0">
                <a:latin typeface="Times New Roman" pitchFamily="18" charset="0"/>
                <a:cs typeface="Times New Roman" pitchFamily="18" charset="0"/>
              </a:rPr>
              <a:t>Order in which data is stored doesn’t matter</a:t>
            </a:r>
          </a:p>
        </p:txBody>
      </p:sp>
      <p:sp>
        <p:nvSpPr>
          <p:cNvPr id="12" name="TextBox 11">
            <a:extLst>
              <a:ext uri="{FF2B5EF4-FFF2-40B4-BE49-F238E27FC236}">
                <a16:creationId xmlns:a16="http://schemas.microsoft.com/office/drawing/2014/main" id="{683AD11F-F05F-4CDA-AE79-D84DFC19F8C1}"/>
              </a:ext>
            </a:extLst>
          </p:cNvPr>
          <p:cNvSpPr txBox="1"/>
          <p:nvPr/>
        </p:nvSpPr>
        <p:spPr>
          <a:xfrm>
            <a:off x="3098225" y="4188691"/>
            <a:ext cx="4100945" cy="1200329"/>
          </a:xfrm>
          <a:prstGeom prst="rect">
            <a:avLst/>
          </a:prstGeom>
          <a:noFill/>
        </p:spPr>
        <p:txBody>
          <a:bodyPr wrap="square" rtlCol="0">
            <a:spAutoFit/>
          </a:bodyPr>
          <a:lstStyle/>
          <a:p>
            <a:pPr algn="just"/>
            <a:r>
              <a:rPr lang="en-GB" sz="2400" dirty="0">
                <a:latin typeface="Times New Roman" pitchFamily="18" charset="0"/>
                <a:cs typeface="Times New Roman" pitchFamily="18" charset="0"/>
              </a:rPr>
              <a:t>Using SQL query, data can be retrieved from table in any order</a:t>
            </a:r>
          </a:p>
        </p:txBody>
      </p:sp>
      <p:pic>
        <p:nvPicPr>
          <p:cNvPr id="13" name="Picture 12">
            <a:extLst>
              <a:ext uri="{FF2B5EF4-FFF2-40B4-BE49-F238E27FC236}">
                <a16:creationId xmlns:a16="http://schemas.microsoft.com/office/drawing/2014/main" id="{72DE2A10-4306-4CE7-B7AD-5CE2412D54EC}"/>
              </a:ext>
            </a:extLst>
          </p:cNvPr>
          <p:cNvPicPr>
            <a:picLocks noChangeAspect="1"/>
          </p:cNvPicPr>
          <p:nvPr/>
        </p:nvPicPr>
        <p:blipFill>
          <a:blip r:embed="rId2"/>
          <a:stretch>
            <a:fillRect/>
          </a:stretch>
        </p:blipFill>
        <p:spPr>
          <a:xfrm>
            <a:off x="7618268" y="1799936"/>
            <a:ext cx="3162300" cy="3581400"/>
          </a:xfrm>
          <a:prstGeom prst="rect">
            <a:avLst/>
          </a:prstGeom>
        </p:spPr>
      </p:pic>
      <p:grpSp>
        <p:nvGrpSpPr>
          <p:cNvPr id="14" name="Group 13">
            <a:extLst>
              <a:ext uri="{FF2B5EF4-FFF2-40B4-BE49-F238E27FC236}">
                <a16:creationId xmlns:a16="http://schemas.microsoft.com/office/drawing/2014/main" id="{A6E914DF-B6E9-43A1-991C-1CC757813087}"/>
              </a:ext>
            </a:extLst>
          </p:cNvPr>
          <p:cNvGrpSpPr/>
          <p:nvPr/>
        </p:nvGrpSpPr>
        <p:grpSpPr>
          <a:xfrm>
            <a:off x="7776297" y="1995055"/>
            <a:ext cx="808904" cy="3594100"/>
            <a:chOff x="1182255" y="905164"/>
            <a:chExt cx="3371272" cy="429490"/>
          </a:xfrm>
        </p:grpSpPr>
        <p:cxnSp>
          <p:nvCxnSpPr>
            <p:cNvPr id="15" name="Straight Connector 14">
              <a:extLst>
                <a:ext uri="{FF2B5EF4-FFF2-40B4-BE49-F238E27FC236}">
                  <a16:creationId xmlns:a16="http://schemas.microsoft.com/office/drawing/2014/main" id="{65DAFEE3-F4F9-4A0A-A8BE-3AC66BC8BB7A}"/>
                </a:ext>
              </a:extLst>
            </p:cNvPr>
            <p:cNvCxnSpPr>
              <a:cxnSpLocks/>
            </p:cNvCxnSpPr>
            <p:nvPr/>
          </p:nvCxnSpPr>
          <p:spPr>
            <a:xfrm>
              <a:off x="1182255" y="90516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98347DC-1CFA-4A63-82A1-5CE8D801E7A0}"/>
                </a:ext>
              </a:extLst>
            </p:cNvPr>
            <p:cNvCxnSpPr/>
            <p:nvPr/>
          </p:nvCxnSpPr>
          <p:spPr>
            <a:xfrm>
              <a:off x="1182255"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DC40641-6FD3-4F78-B6E0-D8AF39F543DA}"/>
                </a:ext>
              </a:extLst>
            </p:cNvPr>
            <p:cNvCxnSpPr>
              <a:cxnSpLocks/>
            </p:cNvCxnSpPr>
            <p:nvPr/>
          </p:nvCxnSpPr>
          <p:spPr>
            <a:xfrm>
              <a:off x="1182255" y="133465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80E95EF-8453-4F81-98D3-4176FBB15E30}"/>
                </a:ext>
              </a:extLst>
            </p:cNvPr>
            <p:cNvCxnSpPr/>
            <p:nvPr/>
          </p:nvCxnSpPr>
          <p:spPr>
            <a:xfrm flipV="1">
              <a:off x="4553527"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Purpose of Normalization</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EAE950BD-EC60-4504-8468-5516E324288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a:t>
            </a:fld>
            <a:endParaRPr lang="en-IN"/>
          </a:p>
        </p:txBody>
      </p:sp>
      <p:sp>
        <p:nvSpPr>
          <p:cNvPr id="7" name="Rectangle: Diagonal Corners Rounded 3">
            <a:extLst>
              <a:ext uri="{FF2B5EF4-FFF2-40B4-BE49-F238E27FC236}">
                <a16:creationId xmlns:a16="http://schemas.microsoft.com/office/drawing/2014/main" id="{C50545BF-FB88-47A9-A4FC-11367E19BD8E}"/>
              </a:ext>
            </a:extLst>
          </p:cNvPr>
          <p:cNvSpPr/>
          <p:nvPr/>
        </p:nvSpPr>
        <p:spPr>
          <a:xfrm>
            <a:off x="1921161" y="2710871"/>
            <a:ext cx="3362039" cy="1939638"/>
          </a:xfrm>
          <a:prstGeom prst="round2DiagRect">
            <a:avLst>
              <a:gd name="adj1" fmla="val 43334"/>
              <a:gd name="adj2"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effectLst/>
                <a:latin typeface="Cambria" panose="02040503050406030204" pitchFamily="18" charset="0"/>
                <a:ea typeface="Calibri" panose="020F0502020204030204" pitchFamily="34" charset="0"/>
                <a:cs typeface="Arial" panose="020B0604020202020204" pitchFamily="34" charset="0"/>
              </a:rPr>
              <a:t>Eliminating redundant (useless) data</a:t>
            </a:r>
            <a:endParaRPr lang="en-GB"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Diagonal Corners Rounded 13">
            <a:extLst>
              <a:ext uri="{FF2B5EF4-FFF2-40B4-BE49-F238E27FC236}">
                <a16:creationId xmlns:a16="http://schemas.microsoft.com/office/drawing/2014/main" id="{88CA6268-9F1D-410C-9C30-992D9B62AC1F}"/>
              </a:ext>
            </a:extLst>
          </p:cNvPr>
          <p:cNvSpPr/>
          <p:nvPr/>
        </p:nvSpPr>
        <p:spPr>
          <a:xfrm>
            <a:off x="6710217" y="2738581"/>
            <a:ext cx="3560622" cy="1791855"/>
          </a:xfrm>
          <a:prstGeom prst="round2DiagRect">
            <a:avLst>
              <a:gd name="adj1" fmla="val 43987"/>
              <a:gd name="adj2" fmla="val 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bg1"/>
                </a:solidFill>
                <a:latin typeface="Cambria" panose="02040503050406030204" pitchFamily="18" charset="0"/>
                <a:cs typeface="Arial" panose="020B0604020202020204" pitchFamily="34" charset="0"/>
              </a:rPr>
              <a:t>Ensuring data dependencies make sense </a:t>
            </a:r>
            <a:r>
              <a:rPr lang="en-GB" sz="2800" dirty="0" err="1">
                <a:solidFill>
                  <a:schemeClr val="bg1"/>
                </a:solidFill>
                <a:latin typeface="Cambria" panose="02040503050406030204" pitchFamily="18" charset="0"/>
                <a:cs typeface="Arial" panose="020B0604020202020204" pitchFamily="34" charset="0"/>
              </a:rPr>
              <a:t>i.e</a:t>
            </a:r>
            <a:r>
              <a:rPr lang="en-GB" sz="2800" dirty="0">
                <a:solidFill>
                  <a:schemeClr val="bg1"/>
                </a:solidFill>
                <a:latin typeface="Cambria" panose="02040503050406030204" pitchFamily="18" charset="0"/>
                <a:cs typeface="Arial" panose="020B0604020202020204" pitchFamily="34" charset="0"/>
              </a:rPr>
              <a:t> data is logically stored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How to solve this?</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2D24F31-54FC-4A58-B7E8-2CEF5F0E6915}"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50</a:t>
            </a:fld>
            <a:endParaRPr lang="en-IN"/>
          </a:p>
        </p:txBody>
      </p:sp>
      <p:pic>
        <p:nvPicPr>
          <p:cNvPr id="7" name="Picture 6">
            <a:extLst>
              <a:ext uri="{FF2B5EF4-FFF2-40B4-BE49-F238E27FC236}">
                <a16:creationId xmlns:a16="http://schemas.microsoft.com/office/drawing/2014/main" id="{2610F7C1-2E82-47F7-8CED-8920D4D9C769}"/>
              </a:ext>
            </a:extLst>
          </p:cNvPr>
          <p:cNvPicPr>
            <a:picLocks noChangeAspect="1"/>
          </p:cNvPicPr>
          <p:nvPr/>
        </p:nvPicPr>
        <p:blipFill>
          <a:blip r:embed="rId2"/>
          <a:stretch>
            <a:fillRect/>
          </a:stretch>
        </p:blipFill>
        <p:spPr>
          <a:xfrm>
            <a:off x="1974127" y="1655781"/>
            <a:ext cx="7622451" cy="3581073"/>
          </a:xfrm>
          <a:prstGeom prst="rect">
            <a:avLst/>
          </a:prstGeom>
        </p:spPr>
      </p:pic>
      <p:pic>
        <p:nvPicPr>
          <p:cNvPr id="8" name="Picture 7">
            <a:extLst>
              <a:ext uri="{FF2B5EF4-FFF2-40B4-BE49-F238E27FC236}">
                <a16:creationId xmlns:a16="http://schemas.microsoft.com/office/drawing/2014/main" id="{FE4EB167-BCE6-4291-9400-37F63DD9DEBD}"/>
              </a:ext>
            </a:extLst>
          </p:cNvPr>
          <p:cNvPicPr>
            <a:picLocks noChangeAspect="1"/>
          </p:cNvPicPr>
          <p:nvPr/>
        </p:nvPicPr>
        <p:blipFill>
          <a:blip r:embed="rId3"/>
          <a:stretch>
            <a:fillRect/>
          </a:stretch>
        </p:blipFill>
        <p:spPr>
          <a:xfrm>
            <a:off x="7358062" y="5217420"/>
            <a:ext cx="2352675" cy="9810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72ED9B-FE86-45D9-B799-C31BBEDA7A3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51</a:t>
            </a:fld>
            <a:endParaRPr lang="en-IN"/>
          </a:p>
        </p:txBody>
      </p:sp>
      <p:pic>
        <p:nvPicPr>
          <p:cNvPr id="7" name="Picture 6">
            <a:extLst>
              <a:ext uri="{FF2B5EF4-FFF2-40B4-BE49-F238E27FC236}">
                <a16:creationId xmlns:a16="http://schemas.microsoft.com/office/drawing/2014/main" id="{9A4DCDEB-8741-4EAF-BFDC-B4A629D8ED97}"/>
              </a:ext>
            </a:extLst>
          </p:cNvPr>
          <p:cNvPicPr>
            <a:picLocks noChangeAspect="1"/>
          </p:cNvPicPr>
          <p:nvPr/>
        </p:nvPicPr>
        <p:blipFill rotWithShape="1">
          <a:blip r:embed="rId2"/>
          <a:srcRect l="2958" r="1327"/>
          <a:stretch/>
        </p:blipFill>
        <p:spPr>
          <a:xfrm>
            <a:off x="1108364" y="1405081"/>
            <a:ext cx="7047346" cy="4343400"/>
          </a:xfrm>
          <a:prstGeom prst="rect">
            <a:avLst/>
          </a:prstGeom>
        </p:spPr>
      </p:pic>
      <p:sp>
        <p:nvSpPr>
          <p:cNvPr id="8" name="Speech Bubble: Oval 3">
            <a:extLst>
              <a:ext uri="{FF2B5EF4-FFF2-40B4-BE49-F238E27FC236}">
                <a16:creationId xmlns:a16="http://schemas.microsoft.com/office/drawing/2014/main" id="{30EFBBA3-AC0E-4B6D-B14E-54BE5DDDBC1E}"/>
              </a:ext>
            </a:extLst>
          </p:cNvPr>
          <p:cNvSpPr/>
          <p:nvPr/>
        </p:nvSpPr>
        <p:spPr>
          <a:xfrm>
            <a:off x="9157856" y="1893454"/>
            <a:ext cx="2378362" cy="1865745"/>
          </a:xfrm>
          <a:prstGeom prst="wedgeEllipseCallout">
            <a:avLst>
              <a:gd name="adj1" fmla="val -96813"/>
              <a:gd name="adj2" fmla="val 7636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Split the values to individual rows</a:t>
            </a:r>
          </a:p>
        </p:txBody>
      </p:sp>
      <p:sp>
        <p:nvSpPr>
          <p:cNvPr id="9" name="Star: 5 Points 4">
            <a:extLst>
              <a:ext uri="{FF2B5EF4-FFF2-40B4-BE49-F238E27FC236}">
                <a16:creationId xmlns:a16="http://schemas.microsoft.com/office/drawing/2014/main" id="{EB842A94-0C1B-40FF-9B6B-468E9F935496}"/>
              </a:ext>
            </a:extLst>
          </p:cNvPr>
          <p:cNvSpPr/>
          <p:nvPr/>
        </p:nvSpPr>
        <p:spPr>
          <a:xfrm rot="1416924">
            <a:off x="9360527" y="4415888"/>
            <a:ext cx="1736436" cy="1405808"/>
          </a:xfrm>
          <a:prstGeom prst="star5">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1NF</a:t>
            </a:r>
          </a:p>
        </p:txBody>
      </p:sp>
      <p:sp>
        <p:nvSpPr>
          <p:cNvPr id="10" name="TextBox 9">
            <a:extLst>
              <a:ext uri="{FF2B5EF4-FFF2-40B4-BE49-F238E27FC236}">
                <a16:creationId xmlns:a16="http://schemas.microsoft.com/office/drawing/2014/main" id="{4106AF5C-3673-4733-B578-AEE07791C0CF}"/>
              </a:ext>
            </a:extLst>
          </p:cNvPr>
          <p:cNvSpPr txBox="1"/>
          <p:nvPr/>
        </p:nvSpPr>
        <p:spPr>
          <a:xfrm>
            <a:off x="1163782" y="628073"/>
            <a:ext cx="2064989" cy="646331"/>
          </a:xfrm>
          <a:prstGeom prst="rect">
            <a:avLst/>
          </a:prstGeom>
          <a:noFill/>
        </p:spPr>
        <p:txBody>
          <a:bodyPr wrap="none" rtlCol="0">
            <a:spAutoFit/>
          </a:bodyPr>
          <a:lstStyle/>
          <a:p>
            <a:r>
              <a:rPr lang="en-GB" sz="3600" b="1" dirty="0">
                <a:solidFill>
                  <a:srgbClr val="AF219E"/>
                </a:solidFill>
              </a:rPr>
              <a:t>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A86E5E-A802-4865-8A87-808E2350ECF5}"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52</a:t>
            </a:fld>
            <a:endParaRPr lang="en-IN"/>
          </a:p>
        </p:txBody>
      </p:sp>
      <p:sp>
        <p:nvSpPr>
          <p:cNvPr id="7" name="TextBox 6">
            <a:extLst>
              <a:ext uri="{FF2B5EF4-FFF2-40B4-BE49-F238E27FC236}">
                <a16:creationId xmlns:a16="http://schemas.microsoft.com/office/drawing/2014/main" id="{29761251-015D-49E4-AE3F-74AF797F6FA4}"/>
              </a:ext>
            </a:extLst>
          </p:cNvPr>
          <p:cNvSpPr txBox="1"/>
          <p:nvPr/>
        </p:nvSpPr>
        <p:spPr>
          <a:xfrm>
            <a:off x="2212131" y="2660073"/>
            <a:ext cx="7433573" cy="2123658"/>
          </a:xfrm>
          <a:prstGeom prst="rect">
            <a:avLst/>
          </a:prstGeom>
          <a:noFill/>
        </p:spPr>
        <p:txBody>
          <a:bodyPr wrap="none" rtlCol="0">
            <a:spAutoFit/>
          </a:bodyPr>
          <a:lstStyle/>
          <a:p>
            <a:pPr algn="ctr"/>
            <a:r>
              <a:rPr lang="en-GB" sz="6600" dirty="0"/>
              <a:t>Second Normal Form</a:t>
            </a:r>
          </a:p>
          <a:p>
            <a:pPr algn="ctr"/>
            <a:r>
              <a:rPr lang="en-GB" sz="6600" dirty="0"/>
              <a:t>2NF</a:t>
            </a:r>
          </a:p>
        </p:txBody>
      </p:sp>
      <p:pic>
        <p:nvPicPr>
          <p:cNvPr id="8" name="Picture 2" descr="Cartoon #Countdown #2 #Bumblenums #Happy #Excited GIF by Super Simple -  Find &amp; Share on GIPHY">
            <a:extLst>
              <a:ext uri="{FF2B5EF4-FFF2-40B4-BE49-F238E27FC236}">
                <a16:creationId xmlns:a16="http://schemas.microsoft.com/office/drawing/2014/main" id="{9A89F5E3-9E6F-4079-AE34-0CFCE750D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5602" y="794327"/>
            <a:ext cx="1514764" cy="1514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Second Normal Form : 2NF</a:t>
            </a:r>
            <a:endParaRPr lang="en-IN" dirty="0"/>
          </a:p>
        </p:txBody>
      </p:sp>
      <p:sp>
        <p:nvSpPr>
          <p:cNvPr id="3" name="Content Placeholder 2"/>
          <p:cNvSpPr>
            <a:spLocks noGrp="1"/>
          </p:cNvSpPr>
          <p:nvPr>
            <p:ph idx="1"/>
          </p:nvPr>
        </p:nvSpPr>
        <p:spPr>
          <a:xfrm>
            <a:off x="1111134" y="1813138"/>
            <a:ext cx="10058400" cy="4305337"/>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A9DC964A-014F-44FE-8F8D-02F92F9A7C7B}"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53</a:t>
            </a:fld>
            <a:endParaRPr lang="en-IN"/>
          </a:p>
        </p:txBody>
      </p:sp>
      <p:sp>
        <p:nvSpPr>
          <p:cNvPr id="7" name="TextBox 6">
            <a:extLst>
              <a:ext uri="{FF2B5EF4-FFF2-40B4-BE49-F238E27FC236}">
                <a16:creationId xmlns:a16="http://schemas.microsoft.com/office/drawing/2014/main" id="{C849B287-316E-4783-BD59-40517BAC4959}"/>
              </a:ext>
            </a:extLst>
          </p:cNvPr>
          <p:cNvSpPr txBox="1"/>
          <p:nvPr/>
        </p:nvSpPr>
        <p:spPr>
          <a:xfrm>
            <a:off x="1708727" y="2768600"/>
            <a:ext cx="2018145" cy="461665"/>
          </a:xfrm>
          <a:prstGeom prst="rect">
            <a:avLst/>
          </a:prstGeom>
          <a:solidFill>
            <a:srgbClr val="FFFF99"/>
          </a:solidFill>
        </p:spPr>
        <p:txBody>
          <a:bodyPr wrap="square" rtlCol="0">
            <a:spAutoFit/>
          </a:bodyPr>
          <a:lstStyle/>
          <a:p>
            <a:pPr algn="ctr"/>
            <a:r>
              <a:rPr lang="en-GB" sz="2400" dirty="0"/>
              <a:t>2 Rules</a:t>
            </a:r>
          </a:p>
        </p:txBody>
      </p:sp>
      <p:sp>
        <p:nvSpPr>
          <p:cNvPr id="8" name="TextBox 7">
            <a:extLst>
              <a:ext uri="{FF2B5EF4-FFF2-40B4-BE49-F238E27FC236}">
                <a16:creationId xmlns:a16="http://schemas.microsoft.com/office/drawing/2014/main" id="{D194BEAD-AFE7-4FC8-A697-F7B8F9DA98CB}"/>
              </a:ext>
            </a:extLst>
          </p:cNvPr>
          <p:cNvSpPr txBox="1"/>
          <p:nvPr/>
        </p:nvSpPr>
        <p:spPr>
          <a:xfrm>
            <a:off x="4814453" y="2777759"/>
            <a:ext cx="6096000" cy="2677656"/>
          </a:xfrm>
          <a:prstGeom prst="rect">
            <a:avLst/>
          </a:prstGeom>
          <a:noFill/>
          <a:ln>
            <a:solidFill>
              <a:schemeClr val="accent1"/>
            </a:solidFill>
          </a:ln>
        </p:spPr>
        <p:txBody>
          <a:bodyPr wrap="square">
            <a:spAutoFit/>
          </a:bodyPr>
          <a:lstStyle/>
          <a:p>
            <a:pPr marL="342900" indent="-342900">
              <a:lnSpc>
                <a:spcPct val="150000"/>
              </a:lnSpc>
              <a:buFont typeface="+mj-lt"/>
              <a:buAutoNum type="arabicPeriod"/>
            </a:pPr>
            <a:r>
              <a:rPr lang="en-GB" sz="2800" dirty="0">
                <a:latin typeface="Times New Roman" pitchFamily="18" charset="0"/>
                <a:cs typeface="Times New Roman" pitchFamily="18" charset="0"/>
              </a:rPr>
              <a:t>The table should be in the First Normal Form.</a:t>
            </a:r>
          </a:p>
          <a:p>
            <a:pPr marL="342900" indent="-342900">
              <a:lnSpc>
                <a:spcPct val="150000"/>
              </a:lnSpc>
              <a:buFont typeface="+mj-lt"/>
              <a:buAutoNum type="arabicPeriod"/>
            </a:pPr>
            <a:r>
              <a:rPr lang="en-GB" sz="2800" dirty="0">
                <a:latin typeface="Times New Roman" pitchFamily="18" charset="0"/>
                <a:cs typeface="Times New Roman" pitchFamily="18" charset="0"/>
              </a:rPr>
              <a:t>There should be no Partial Dependency</a:t>
            </a:r>
            <a:r>
              <a:rPr lang="en-GB" dirty="0">
                <a:latin typeface="Times New Roman" pitchFamily="18" charset="0"/>
                <a:cs typeface="Times New Roman" pitchFamily="18" charset="0"/>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52587392-BA2D-448F-A1B5-88506E189F4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54</a:t>
            </a:fld>
            <a:endParaRPr lang="en-IN"/>
          </a:p>
        </p:txBody>
      </p:sp>
      <p:sp>
        <p:nvSpPr>
          <p:cNvPr id="7" name="Thought Bubble: Cloud 5">
            <a:extLst>
              <a:ext uri="{FF2B5EF4-FFF2-40B4-BE49-F238E27FC236}">
                <a16:creationId xmlns:a16="http://schemas.microsoft.com/office/drawing/2014/main" id="{E7332812-A6D8-40F7-B4F3-2E2B3C5F1F40}"/>
              </a:ext>
            </a:extLst>
          </p:cNvPr>
          <p:cNvSpPr/>
          <p:nvPr/>
        </p:nvSpPr>
        <p:spPr>
          <a:xfrm>
            <a:off x="7063508" y="2285999"/>
            <a:ext cx="3833090" cy="2558473"/>
          </a:xfrm>
          <a:prstGeom prst="cloudCallout">
            <a:avLst>
              <a:gd name="adj1" fmla="val -124770"/>
              <a:gd name="adj2" fmla="val 61410"/>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Dependency ?</a:t>
            </a:r>
          </a:p>
        </p:txBody>
      </p:sp>
      <p:pic>
        <p:nvPicPr>
          <p:cNvPr id="8" name="Picture 7">
            <a:extLst>
              <a:ext uri="{FF2B5EF4-FFF2-40B4-BE49-F238E27FC236}">
                <a16:creationId xmlns:a16="http://schemas.microsoft.com/office/drawing/2014/main" id="{63C2C945-6CB7-4B07-8424-838116CB8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135" y="3542109"/>
            <a:ext cx="1381847" cy="175682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4" name="Date Placeholder 3"/>
          <p:cNvSpPr>
            <a:spLocks noGrp="1"/>
          </p:cNvSpPr>
          <p:nvPr>
            <p:ph type="dt" sz="half" idx="10"/>
          </p:nvPr>
        </p:nvSpPr>
        <p:spPr/>
        <p:txBody>
          <a:bodyPr/>
          <a:lstStyle/>
          <a:p>
            <a:fld id="{1ACB3001-79C6-459B-A293-DFEDDDF0C01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55</a:t>
            </a:fld>
            <a:endParaRPr lang="en-IN"/>
          </a:p>
        </p:txBody>
      </p:sp>
      <p:pic>
        <p:nvPicPr>
          <p:cNvPr id="3074" name="Picture 2"/>
          <p:cNvPicPr>
            <a:picLocks noGrp="1" noChangeAspect="1" noChangeArrowheads="1"/>
          </p:cNvPicPr>
          <p:nvPr>
            <p:ph idx="1"/>
          </p:nvPr>
        </p:nvPicPr>
        <p:blipFill>
          <a:blip r:embed="rId2"/>
          <a:srcRect b="18398"/>
          <a:stretch>
            <a:fillRect/>
          </a:stretch>
        </p:blipFill>
        <p:spPr bwMode="auto">
          <a:xfrm>
            <a:off x="2224585" y="2813285"/>
            <a:ext cx="7320911" cy="2987014"/>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flipH="1">
            <a:off x="2056370" y="4234787"/>
            <a:ext cx="638140" cy="1674694"/>
          </a:xfrm>
          <a:prstGeom prst="rect">
            <a:avLst/>
          </a:prstGeom>
          <a:noFill/>
          <a:ln w="9525">
            <a:noFill/>
            <a:miter lim="800000"/>
            <a:headEnd/>
            <a:tailEnd/>
          </a:ln>
          <a:effectLst/>
        </p:spPr>
      </p:pic>
      <p:pic>
        <p:nvPicPr>
          <p:cNvPr id="11" name="Picture 3"/>
          <p:cNvPicPr>
            <a:picLocks noChangeAspect="1" noChangeArrowheads="1"/>
          </p:cNvPicPr>
          <p:nvPr/>
        </p:nvPicPr>
        <p:blipFill>
          <a:blip r:embed="rId3"/>
          <a:srcRect/>
          <a:stretch>
            <a:fillRect/>
          </a:stretch>
        </p:blipFill>
        <p:spPr bwMode="auto">
          <a:xfrm flipH="1">
            <a:off x="9264662" y="4127880"/>
            <a:ext cx="638140" cy="1674694"/>
          </a:xfrm>
          <a:prstGeom prst="rect">
            <a:avLst/>
          </a:prstGeom>
          <a:noFill/>
          <a:ln w="9525">
            <a:noFill/>
            <a:miter lim="800000"/>
            <a:headEnd/>
            <a:tailEnd/>
          </a:ln>
          <a:effectLst/>
        </p:spPr>
      </p:pic>
      <p:sp>
        <p:nvSpPr>
          <p:cNvPr id="12" name="TextBox 11"/>
          <p:cNvSpPr txBox="1"/>
          <p:nvPr/>
        </p:nvSpPr>
        <p:spPr>
          <a:xfrm>
            <a:off x="2060812" y="1501254"/>
            <a:ext cx="7683689" cy="1569660"/>
          </a:xfrm>
          <a:prstGeom prst="rect">
            <a:avLst/>
          </a:prstGeom>
          <a:noFill/>
        </p:spPr>
        <p:txBody>
          <a:bodyPr wrap="square" rtlCol="0">
            <a:spAutoFit/>
          </a:bodyPr>
          <a:lstStyle/>
          <a:p>
            <a:r>
              <a:rPr lang="en-IN" sz="2400" dirty="0">
                <a:latin typeface="Times New Roman" pitchFamily="18" charset="0"/>
                <a:cs typeface="Times New Roman" pitchFamily="18" charset="0"/>
              </a:rPr>
              <a:t>Student_id is the primary key and their values are unique, so we could fetch any row from this table. Even for the case where student names are same.</a:t>
            </a:r>
          </a:p>
          <a:p>
            <a:endParaRPr lang="en-IN" sz="2400"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4" name="Date Placeholder 3"/>
          <p:cNvSpPr>
            <a:spLocks noGrp="1"/>
          </p:cNvSpPr>
          <p:nvPr>
            <p:ph type="dt" sz="half" idx="10"/>
          </p:nvPr>
        </p:nvSpPr>
        <p:spPr/>
        <p:txBody>
          <a:bodyPr/>
          <a:lstStyle/>
          <a:p>
            <a:fld id="{7BFD9434-CF7F-4DE5-8624-99C116C48D1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56</a:t>
            </a:fld>
            <a:endParaRPr lang="en-IN"/>
          </a:p>
        </p:txBody>
      </p:sp>
      <p:pic>
        <p:nvPicPr>
          <p:cNvPr id="3075" name="Picture 3"/>
          <p:cNvPicPr>
            <a:picLocks noChangeAspect="1" noChangeArrowheads="1"/>
          </p:cNvPicPr>
          <p:nvPr/>
        </p:nvPicPr>
        <p:blipFill>
          <a:blip r:embed="rId2"/>
          <a:srcRect/>
          <a:stretch>
            <a:fillRect/>
          </a:stretch>
        </p:blipFill>
        <p:spPr bwMode="auto">
          <a:xfrm flipH="1">
            <a:off x="2056370" y="4234787"/>
            <a:ext cx="638140" cy="1674694"/>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a:stretch>
            <a:fillRect/>
          </a:stretch>
        </p:blipFill>
        <p:spPr bwMode="auto">
          <a:xfrm flipH="1">
            <a:off x="9264662" y="4127880"/>
            <a:ext cx="638140" cy="1674694"/>
          </a:xfrm>
          <a:prstGeom prst="rect">
            <a:avLst/>
          </a:prstGeom>
          <a:noFill/>
          <a:ln w="9525">
            <a:noFill/>
            <a:miter lim="800000"/>
            <a:headEnd/>
            <a:tailEnd/>
          </a:ln>
          <a:effectLst/>
        </p:spPr>
      </p:pic>
      <p:pic>
        <p:nvPicPr>
          <p:cNvPr id="4098" name="Picture 2"/>
          <p:cNvPicPr>
            <a:picLocks noGrp="1" noChangeAspect="1" noChangeArrowheads="1"/>
          </p:cNvPicPr>
          <p:nvPr>
            <p:ph idx="1"/>
          </p:nvPr>
        </p:nvPicPr>
        <p:blipFill>
          <a:blip r:embed="rId3"/>
          <a:srcRect/>
          <a:stretch>
            <a:fillRect/>
          </a:stretch>
        </p:blipFill>
        <p:spPr bwMode="auto">
          <a:xfrm>
            <a:off x="2403807" y="1534282"/>
            <a:ext cx="6876671" cy="4474934"/>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4" name="Date Placeholder 3"/>
          <p:cNvSpPr>
            <a:spLocks noGrp="1"/>
          </p:cNvSpPr>
          <p:nvPr>
            <p:ph type="dt" sz="half" idx="10"/>
          </p:nvPr>
        </p:nvSpPr>
        <p:spPr/>
        <p:txBody>
          <a:bodyPr/>
          <a:lstStyle/>
          <a:p>
            <a:fld id="{5D140379-9C41-423A-946D-530EA472402D}"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57</a:t>
            </a:fld>
            <a:endParaRPr lang="en-IN"/>
          </a:p>
        </p:txBody>
      </p:sp>
      <p:pic>
        <p:nvPicPr>
          <p:cNvPr id="3075" name="Picture 3"/>
          <p:cNvPicPr>
            <a:picLocks noChangeAspect="1" noChangeArrowheads="1"/>
          </p:cNvPicPr>
          <p:nvPr/>
        </p:nvPicPr>
        <p:blipFill>
          <a:blip r:embed="rId2"/>
          <a:srcRect/>
          <a:stretch>
            <a:fillRect/>
          </a:stretch>
        </p:blipFill>
        <p:spPr bwMode="auto">
          <a:xfrm flipH="1">
            <a:off x="2056370" y="4234787"/>
            <a:ext cx="638140" cy="1674694"/>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a:stretch>
            <a:fillRect/>
          </a:stretch>
        </p:blipFill>
        <p:spPr bwMode="auto">
          <a:xfrm flipH="1">
            <a:off x="9264662" y="4127880"/>
            <a:ext cx="638140" cy="1674694"/>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1191619" y="1516679"/>
            <a:ext cx="5905500" cy="2105025"/>
          </a:xfrm>
          <a:prstGeom prst="rect">
            <a:avLst/>
          </a:prstGeom>
          <a:noFill/>
          <a:ln w="9525">
            <a:noFill/>
            <a:miter lim="800000"/>
            <a:headEnd/>
            <a:tailEnd/>
          </a:ln>
          <a:effectLst/>
        </p:spPr>
      </p:pic>
      <p:pic>
        <p:nvPicPr>
          <p:cNvPr id="5123" name="Picture 3"/>
          <p:cNvPicPr>
            <a:picLocks noGrp="1" noChangeAspect="1" noChangeArrowheads="1"/>
          </p:cNvPicPr>
          <p:nvPr>
            <p:ph idx="1"/>
          </p:nvPr>
        </p:nvPicPr>
        <p:blipFill>
          <a:blip r:embed="rId4"/>
          <a:srcRect/>
          <a:stretch>
            <a:fillRect/>
          </a:stretch>
        </p:blipFill>
        <p:spPr bwMode="auto">
          <a:xfrm>
            <a:off x="1084025" y="3777255"/>
            <a:ext cx="5962650" cy="1952625"/>
          </a:xfrm>
          <a:prstGeom prst="rect">
            <a:avLst/>
          </a:prstGeom>
          <a:noFill/>
          <a:ln w="9525">
            <a:noFill/>
            <a:miter lim="800000"/>
            <a:headEnd/>
            <a:tailEnd/>
          </a:ln>
          <a:effectLst/>
        </p:spPr>
      </p:pic>
      <p:sp>
        <p:nvSpPr>
          <p:cNvPr id="12" name="TextBox 11"/>
          <p:cNvSpPr txBox="1"/>
          <p:nvPr/>
        </p:nvSpPr>
        <p:spPr>
          <a:xfrm>
            <a:off x="7438031" y="1910687"/>
            <a:ext cx="3985146" cy="3416320"/>
          </a:xfrm>
          <a:prstGeom prst="rect">
            <a:avLst/>
          </a:prstGeom>
          <a:noFill/>
        </p:spPr>
        <p:txBody>
          <a:bodyPr wrap="square" rtlCol="0">
            <a:spAutoFit/>
          </a:bodyPr>
          <a:lstStyle/>
          <a:p>
            <a:pPr algn="just">
              <a:lnSpc>
                <a:spcPct val="150000"/>
              </a:lnSpc>
              <a:buFont typeface="Wingdings" pitchFamily="2" charset="2"/>
              <a:buChar char="v"/>
            </a:pPr>
            <a:r>
              <a:rPr lang="en-IN" sz="2400">
                <a:latin typeface="Times New Roman" pitchFamily="18" charset="0"/>
                <a:cs typeface="Times New Roman" pitchFamily="18" charset="0"/>
              </a:rPr>
              <a:t>Primary Key is </a:t>
            </a:r>
            <a:r>
              <a:rPr lang="en-IN" sz="2400" dirty="0">
                <a:latin typeface="Times New Roman" pitchFamily="18" charset="0"/>
                <a:cs typeface="Times New Roman" pitchFamily="18" charset="0"/>
              </a:rPr>
              <a:t>a column or sometimes a group of column which can uniquely identify each row in the table.</a:t>
            </a:r>
          </a:p>
          <a:p>
            <a:pPr algn="just">
              <a:lnSpc>
                <a:spcPct val="150000"/>
              </a:lnSpc>
              <a:buFont typeface="Wingdings" pitchFamily="2" charset="2"/>
              <a:buChar char="v"/>
            </a:pPr>
            <a:r>
              <a:rPr lang="en-IN" sz="2400" dirty="0">
                <a:latin typeface="Times New Roman" pitchFamily="18" charset="0"/>
                <a:cs typeface="Times New Roman" pitchFamily="18" charset="0"/>
              </a:rPr>
              <a:t>PK can be used to fetch data from any columns in the table.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C69905EE-D60C-4DA6-B706-BC5D8E24DB8A}"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58</a:t>
            </a:fld>
            <a:endParaRPr lang="en-IN"/>
          </a:p>
        </p:txBody>
      </p:sp>
      <p:pic>
        <p:nvPicPr>
          <p:cNvPr id="6146" name="Picture 2"/>
          <p:cNvPicPr>
            <a:picLocks noGrp="1" noChangeAspect="1" noChangeArrowheads="1"/>
          </p:cNvPicPr>
          <p:nvPr>
            <p:ph idx="1"/>
          </p:nvPr>
        </p:nvPicPr>
        <p:blipFill>
          <a:blip r:embed="rId2"/>
          <a:srcRect/>
          <a:stretch>
            <a:fillRect/>
          </a:stretch>
        </p:blipFill>
        <p:spPr bwMode="auto">
          <a:xfrm>
            <a:off x="1322720" y="1573569"/>
            <a:ext cx="5965185" cy="227568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1393492" y="3863738"/>
            <a:ext cx="5829300" cy="2324100"/>
          </a:xfrm>
          <a:prstGeom prst="rect">
            <a:avLst/>
          </a:prstGeom>
          <a:noFill/>
          <a:ln w="9525">
            <a:noFill/>
            <a:miter lim="800000"/>
            <a:headEnd/>
            <a:tailEnd/>
          </a:ln>
          <a:effectLst/>
        </p:spPr>
      </p:pic>
      <p:sp>
        <p:nvSpPr>
          <p:cNvPr id="9" name="TextBox 8"/>
          <p:cNvSpPr txBox="1"/>
          <p:nvPr/>
        </p:nvSpPr>
        <p:spPr>
          <a:xfrm>
            <a:off x="7765575" y="1856095"/>
            <a:ext cx="3480179" cy="3970318"/>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So all we need is student_id and every other columns depends on it.</a:t>
            </a:r>
          </a:p>
          <a:p>
            <a:pPr algn="just">
              <a:lnSpc>
                <a:spcPct val="150000"/>
              </a:lnSpc>
            </a:pPr>
            <a:endParaRPr lang="en-IN" sz="2400" dirty="0">
              <a:latin typeface="Times New Roman" pitchFamily="18" charset="0"/>
              <a:cs typeface="Times New Roman" pitchFamily="18" charset="0"/>
            </a:endParaRPr>
          </a:p>
          <a:p>
            <a:pPr algn="just">
              <a:lnSpc>
                <a:spcPct val="150000"/>
              </a:lnSpc>
              <a:buFont typeface="Wingdings" pitchFamily="2" charset="2"/>
              <a:buChar char="v"/>
            </a:pPr>
            <a:r>
              <a:rPr lang="en-IN" sz="2400" dirty="0">
                <a:latin typeface="Times New Roman" pitchFamily="18" charset="0"/>
                <a:cs typeface="Times New Roman" pitchFamily="18" charset="0"/>
              </a:rPr>
              <a:t>This is known as dependency / functional dependency.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7119F67B-C989-4271-8A12-30A1A6EDC7B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59</a:t>
            </a:fld>
            <a:endParaRPr lang="en-IN"/>
          </a:p>
        </p:txBody>
      </p:sp>
      <p:sp>
        <p:nvSpPr>
          <p:cNvPr id="7" name="Thought Bubble: Cloud 5">
            <a:extLst>
              <a:ext uri="{FF2B5EF4-FFF2-40B4-BE49-F238E27FC236}">
                <a16:creationId xmlns:a16="http://schemas.microsoft.com/office/drawing/2014/main" id="{E7332812-A6D8-40F7-B4F3-2E2B3C5F1F40}"/>
              </a:ext>
            </a:extLst>
          </p:cNvPr>
          <p:cNvSpPr/>
          <p:nvPr/>
        </p:nvSpPr>
        <p:spPr>
          <a:xfrm>
            <a:off x="7063508" y="2285999"/>
            <a:ext cx="3833090" cy="2558473"/>
          </a:xfrm>
          <a:prstGeom prst="cloudCallout">
            <a:avLst>
              <a:gd name="adj1" fmla="val -124770"/>
              <a:gd name="adj2" fmla="val 61410"/>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Its time for Partial Dependency </a:t>
            </a:r>
          </a:p>
        </p:txBody>
      </p:sp>
      <p:pic>
        <p:nvPicPr>
          <p:cNvPr id="8" name="Picture 7">
            <a:extLst>
              <a:ext uri="{FF2B5EF4-FFF2-40B4-BE49-F238E27FC236}">
                <a16:creationId xmlns:a16="http://schemas.microsoft.com/office/drawing/2014/main" id="{63C2C945-6CB7-4B07-8424-838116CB8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135" y="3542109"/>
            <a:ext cx="1381847" cy="17568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Redundancy</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C041D03E-CEC6-43B4-895F-AC30B1EF6F6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a:t>
            </a:fld>
            <a:endParaRPr lang="en-IN"/>
          </a:p>
        </p:txBody>
      </p:sp>
      <p:sp>
        <p:nvSpPr>
          <p:cNvPr id="9" name="Content Placeholder 2">
            <a:extLst>
              <a:ext uri="{FF2B5EF4-FFF2-40B4-BE49-F238E27FC236}">
                <a16:creationId xmlns:a16="http://schemas.microsoft.com/office/drawing/2014/main" id="{6330C3A3-E0F8-4934-80D0-CB29B9E60C93}"/>
              </a:ext>
            </a:extLst>
          </p:cNvPr>
          <p:cNvSpPr txBox="1">
            <a:spLocks/>
          </p:cNvSpPr>
          <p:nvPr/>
        </p:nvSpPr>
        <p:spPr>
          <a:xfrm>
            <a:off x="6008253" y="1801091"/>
            <a:ext cx="4708233" cy="4128654"/>
          </a:xfrm>
          <a:prstGeom prst="rect">
            <a:avLst/>
          </a:prstGeom>
        </p:spPr>
        <p:txBody>
          <a:bodyPr vert="horz" lIns="0" tIns="45720" rIns="0" bIns="45720" rtlCol="0">
            <a:normAutofit/>
          </a:bodyPr>
          <a:lstStyle/>
          <a:p>
            <a:pPr marL="91440" marR="0" lvl="0" indent="-91440" algn="just" defTabSz="914400" rtl="0" eaLnBrk="1" fontAlgn="auto" latinLnBrk="0" hangingPunct="1">
              <a:lnSpc>
                <a:spcPct val="150000"/>
              </a:lnSpc>
              <a:spcBef>
                <a:spcPts val="1200"/>
              </a:spcBef>
              <a:spcAft>
                <a:spcPts val="200"/>
              </a:spcAft>
              <a:buClr>
                <a:schemeClr val="accent1"/>
              </a:buClr>
              <a:buSzPct val="100000"/>
              <a:buFont typeface="Wingdings" pitchFamily="2" charset="2"/>
              <a:buChar char="v"/>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Times New Roman" pitchFamily="18" charset="0"/>
                <a:cs typeface="Times New Roman" pitchFamily="18" charset="0"/>
              </a:rPr>
              <a:t>Data redundancy occurs when the same piece of data is stored in two or more separate places</a:t>
            </a:r>
          </a:p>
          <a:p>
            <a:pPr marL="91440" marR="0" lvl="0" indent="-91440" algn="just" defTabSz="914400" rtl="0" eaLnBrk="1" fontAlgn="auto" latinLnBrk="0" hangingPunct="1">
              <a:lnSpc>
                <a:spcPct val="150000"/>
              </a:lnSpc>
              <a:spcBef>
                <a:spcPts val="1200"/>
              </a:spcBef>
              <a:spcAft>
                <a:spcPts val="200"/>
              </a:spcAft>
              <a:buClr>
                <a:schemeClr val="accent1"/>
              </a:buClr>
              <a:buSzPct val="100000"/>
              <a:buFont typeface="Wingdings" pitchFamily="2" charset="2"/>
              <a:buChar char="v"/>
              <a:tabLst/>
              <a:defRPr/>
            </a:pPr>
            <a:r>
              <a:rPr kumimoji="0" lang="en-GB" sz="2400" b="0" i="0" u="none" strike="noStrike" kern="1200" cap="none" spc="0" normalizeH="0" baseline="0" noProof="0" dirty="0">
                <a:ln>
                  <a:noFill/>
                </a:ln>
                <a:solidFill>
                  <a:schemeClr val="tx1">
                    <a:lumMod val="75000"/>
                    <a:lumOff val="25000"/>
                  </a:schemeClr>
                </a:solidFill>
                <a:effectLst/>
                <a:uLnTx/>
                <a:uFillTx/>
                <a:latin typeface="Times New Roman" pitchFamily="18" charset="0"/>
                <a:cs typeface="Times New Roman" pitchFamily="18" charset="0"/>
              </a:rPr>
              <a:t>having multiple copies of same data in the database</a:t>
            </a:r>
            <a:r>
              <a:rPr kumimoji="0" lang="en-GB" sz="2400" b="0" i="0" u="none" strike="noStrike" kern="1200" cap="none" spc="0" normalizeH="0" noProof="0" dirty="0">
                <a:ln>
                  <a:noFill/>
                </a:ln>
                <a:solidFill>
                  <a:schemeClr val="tx1">
                    <a:lumMod val="75000"/>
                    <a:lumOff val="25000"/>
                  </a:schemeClr>
                </a:solidFill>
                <a:effectLst/>
                <a:uLnTx/>
                <a:uFillTx/>
                <a:latin typeface="Times New Roman" pitchFamily="18" charset="0"/>
                <a:cs typeface="Times New Roman" pitchFamily="18" charset="0"/>
              </a:rPr>
              <a:t> </a:t>
            </a:r>
            <a:r>
              <a:rPr kumimoji="0" lang="en-GB" sz="2400" b="0" i="0" u="none" strike="noStrike" kern="1200" cap="none" spc="0" normalizeH="0" baseline="0" noProof="0" dirty="0">
                <a:ln>
                  <a:noFill/>
                </a:ln>
                <a:solidFill>
                  <a:schemeClr val="tx1">
                    <a:lumMod val="75000"/>
                    <a:lumOff val="25000"/>
                  </a:schemeClr>
                </a:solidFill>
                <a:effectLst/>
                <a:uLnTx/>
                <a:uFillTx/>
                <a:latin typeface="Times New Roman" pitchFamily="18" charset="0"/>
                <a:cs typeface="Times New Roman" pitchFamily="18" charset="0"/>
              </a:rPr>
              <a:t>increases the size of the database</a:t>
            </a:r>
          </a:p>
        </p:txBody>
      </p:sp>
      <p:pic>
        <p:nvPicPr>
          <p:cNvPr id="10" name="Picture 9">
            <a:extLst>
              <a:ext uri="{FF2B5EF4-FFF2-40B4-BE49-F238E27FC236}">
                <a16:creationId xmlns:a16="http://schemas.microsoft.com/office/drawing/2014/main" id="{2466FED0-3177-435F-918D-DB8CDB1369FC}"/>
              </a:ext>
            </a:extLst>
          </p:cNvPr>
          <p:cNvPicPr>
            <a:picLocks noChangeAspect="1"/>
          </p:cNvPicPr>
          <p:nvPr/>
        </p:nvPicPr>
        <p:blipFill>
          <a:blip r:embed="rId2"/>
          <a:stretch>
            <a:fillRect/>
          </a:stretch>
        </p:blipFill>
        <p:spPr>
          <a:xfrm>
            <a:off x="1447365" y="2117437"/>
            <a:ext cx="3838575" cy="3200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4" name="Date Placeholder 3"/>
          <p:cNvSpPr>
            <a:spLocks noGrp="1"/>
          </p:cNvSpPr>
          <p:nvPr>
            <p:ph type="dt" sz="half" idx="10"/>
          </p:nvPr>
        </p:nvSpPr>
        <p:spPr/>
        <p:txBody>
          <a:bodyPr/>
          <a:lstStyle/>
          <a:p>
            <a:fld id="{E48764A3-E832-422A-A3CE-3D28DBFABCB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60</a:t>
            </a:fld>
            <a:endParaRPr lang="en-IN"/>
          </a:p>
        </p:txBody>
      </p:sp>
      <p:pic>
        <p:nvPicPr>
          <p:cNvPr id="9" name="Picture 2"/>
          <p:cNvPicPr>
            <a:picLocks noGrp="1" noChangeAspect="1" noChangeArrowheads="1"/>
          </p:cNvPicPr>
          <p:nvPr>
            <p:ph idx="1"/>
          </p:nvPr>
        </p:nvPicPr>
        <p:blipFill>
          <a:blip r:embed="rId2"/>
          <a:srcRect b="12593"/>
          <a:stretch>
            <a:fillRect/>
          </a:stretch>
        </p:blipFill>
        <p:spPr bwMode="auto">
          <a:xfrm>
            <a:off x="1112602" y="1572004"/>
            <a:ext cx="5905500" cy="1839936"/>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1177973" y="3837153"/>
            <a:ext cx="5905500" cy="1885950"/>
          </a:xfrm>
          <a:prstGeom prst="rect">
            <a:avLst/>
          </a:prstGeom>
          <a:noFill/>
          <a:ln w="9525">
            <a:noFill/>
            <a:miter lim="800000"/>
            <a:headEnd/>
            <a:tailEnd/>
          </a:ln>
          <a:effectLst/>
        </p:spPr>
      </p:pic>
      <p:sp>
        <p:nvSpPr>
          <p:cNvPr id="11" name="TextBox 10"/>
          <p:cNvSpPr txBox="1"/>
          <p:nvPr/>
        </p:nvSpPr>
        <p:spPr>
          <a:xfrm>
            <a:off x="7451678" y="1801504"/>
            <a:ext cx="4162567" cy="4524315"/>
          </a:xfrm>
          <a:prstGeom prst="rect">
            <a:avLst/>
          </a:prstGeom>
          <a:noFill/>
        </p:spPr>
        <p:txBody>
          <a:bodyPr wrap="square" rtlCol="0">
            <a:spAutoFit/>
          </a:bodyPr>
          <a:lstStyle/>
          <a:p>
            <a:pPr marL="342900" indent="-342900" algn="just">
              <a:lnSpc>
                <a:spcPct val="150000"/>
              </a:lnSpc>
              <a:buFont typeface="Wingdings" pitchFamily="2" charset="2"/>
              <a:buChar char="v"/>
            </a:pPr>
            <a:r>
              <a:rPr lang="en-IN" sz="2400" dirty="0">
                <a:latin typeface="Times New Roman" pitchFamily="18" charset="0"/>
                <a:cs typeface="Times New Roman" pitchFamily="18" charset="0"/>
              </a:rPr>
              <a:t>We already have students table where student_id is the primary key.</a:t>
            </a:r>
          </a:p>
          <a:p>
            <a:pPr marL="342900" indent="-342900" algn="just">
              <a:lnSpc>
                <a:spcPct val="150000"/>
              </a:lnSpc>
              <a:buFont typeface="Wingdings" pitchFamily="2" charset="2"/>
              <a:buChar char="v"/>
            </a:pPr>
            <a:endParaRPr lang="en-IN" sz="2400" dirty="0">
              <a:latin typeface="Times New Roman" pitchFamily="18" charset="0"/>
              <a:cs typeface="Times New Roman" pitchFamily="18" charset="0"/>
            </a:endParaRPr>
          </a:p>
          <a:p>
            <a:pPr marL="342900" indent="-342900" algn="just">
              <a:lnSpc>
                <a:spcPct val="150000"/>
              </a:lnSpc>
              <a:buFont typeface="Wingdings" pitchFamily="2" charset="2"/>
              <a:buChar char="v"/>
            </a:pPr>
            <a:r>
              <a:rPr lang="en-IN" sz="2400" dirty="0">
                <a:latin typeface="Times New Roman" pitchFamily="18" charset="0"/>
                <a:cs typeface="Times New Roman" pitchFamily="18" charset="0"/>
              </a:rPr>
              <a:t>We have created another table subject where subject_id  is the primary key.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b="1" dirty="0">
              <a:solidFill>
                <a:srgbClr val="92278F"/>
              </a:solidFill>
            </a:endParaRPr>
          </a:p>
        </p:txBody>
      </p:sp>
      <p:sp>
        <p:nvSpPr>
          <p:cNvPr id="4" name="Date Placeholder 3"/>
          <p:cNvSpPr>
            <a:spLocks noGrp="1"/>
          </p:cNvSpPr>
          <p:nvPr>
            <p:ph type="dt" sz="half" idx="10"/>
          </p:nvPr>
        </p:nvSpPr>
        <p:spPr/>
        <p:txBody>
          <a:bodyPr/>
          <a:lstStyle/>
          <a:p>
            <a:fld id="{4D038E71-4DED-4BF2-A755-422D8307242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61</a:t>
            </a:fld>
            <a:endParaRPr lang="en-IN"/>
          </a:p>
        </p:txBody>
      </p:sp>
      <p:sp>
        <p:nvSpPr>
          <p:cNvPr id="11" name="TextBox 10"/>
          <p:cNvSpPr txBox="1"/>
          <p:nvPr/>
        </p:nvSpPr>
        <p:spPr>
          <a:xfrm>
            <a:off x="6646459" y="1651378"/>
            <a:ext cx="4954138" cy="4524315"/>
          </a:xfrm>
          <a:prstGeom prst="rect">
            <a:avLst/>
          </a:prstGeom>
          <a:noFill/>
        </p:spPr>
        <p:txBody>
          <a:bodyPr wrap="square" rtlCol="0">
            <a:spAutoFit/>
          </a:bodyPr>
          <a:lstStyle/>
          <a:p>
            <a:pPr marL="342900" indent="-342900" algn="just">
              <a:lnSpc>
                <a:spcPct val="150000"/>
              </a:lnSpc>
              <a:buFont typeface="Wingdings" pitchFamily="2" charset="2"/>
              <a:buChar char="v"/>
            </a:pPr>
            <a:r>
              <a:rPr lang="en-IN" sz="2400" dirty="0">
                <a:latin typeface="Times New Roman" pitchFamily="18" charset="0"/>
                <a:cs typeface="Times New Roman" pitchFamily="18" charset="0"/>
              </a:rPr>
              <a:t>Now we have student and subject table.</a:t>
            </a:r>
          </a:p>
          <a:p>
            <a:pPr marL="342900" indent="-342900" algn="just">
              <a:lnSpc>
                <a:spcPct val="150000"/>
              </a:lnSpc>
              <a:buFont typeface="Wingdings" pitchFamily="2" charset="2"/>
              <a:buChar char="v"/>
            </a:pPr>
            <a:r>
              <a:rPr lang="en-IN" sz="2400" dirty="0">
                <a:latin typeface="Times New Roman" pitchFamily="18" charset="0"/>
                <a:cs typeface="Times New Roman" pitchFamily="18" charset="0"/>
              </a:rPr>
              <a:t>During exams new table called score table is created to save marks obtained by students in each subject. Also name of the teacher who teaches the subject is saved along with the marks.</a:t>
            </a:r>
          </a:p>
        </p:txBody>
      </p:sp>
      <p:pic>
        <p:nvPicPr>
          <p:cNvPr id="8194" name="Picture 2"/>
          <p:cNvPicPr>
            <a:picLocks noGrp="1" noChangeAspect="1" noChangeArrowheads="1"/>
          </p:cNvPicPr>
          <p:nvPr>
            <p:ph idx="1"/>
          </p:nvPr>
        </p:nvPicPr>
        <p:blipFill>
          <a:blip r:embed="rId2"/>
          <a:srcRect b="34513"/>
          <a:stretch>
            <a:fillRect/>
          </a:stretch>
        </p:blipFill>
        <p:spPr bwMode="auto">
          <a:xfrm>
            <a:off x="957287" y="1599585"/>
            <a:ext cx="5334331" cy="2603925"/>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b="46956"/>
          <a:stretch>
            <a:fillRect/>
          </a:stretch>
        </p:blipFill>
        <p:spPr bwMode="auto">
          <a:xfrm>
            <a:off x="845049" y="4702816"/>
            <a:ext cx="5867400" cy="879119"/>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80E92147-4DDE-4721-818F-D9421E5A3DD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62</a:t>
            </a:fld>
            <a:endParaRPr lang="en-IN"/>
          </a:p>
        </p:txBody>
      </p:sp>
      <p:pic>
        <p:nvPicPr>
          <p:cNvPr id="9219" name="Picture 3"/>
          <p:cNvPicPr>
            <a:picLocks noGrp="1" noChangeAspect="1" noChangeArrowheads="1"/>
          </p:cNvPicPr>
          <p:nvPr>
            <p:ph idx="1"/>
          </p:nvPr>
        </p:nvPicPr>
        <p:blipFill>
          <a:blip r:embed="rId2"/>
          <a:srcRect/>
          <a:stretch>
            <a:fillRect/>
          </a:stretch>
        </p:blipFill>
        <p:spPr bwMode="auto">
          <a:xfrm>
            <a:off x="1138048" y="1441000"/>
            <a:ext cx="5581650" cy="3486150"/>
          </a:xfrm>
          <a:prstGeom prst="rect">
            <a:avLst/>
          </a:prstGeom>
          <a:noFill/>
          <a:ln w="9525">
            <a:noFill/>
            <a:miter lim="800000"/>
            <a:headEnd/>
            <a:tailEnd/>
          </a:ln>
          <a:effectLst/>
        </p:spPr>
      </p:pic>
      <p:sp>
        <p:nvSpPr>
          <p:cNvPr id="10" name="TextBox 9"/>
          <p:cNvSpPr txBox="1"/>
          <p:nvPr/>
        </p:nvSpPr>
        <p:spPr>
          <a:xfrm>
            <a:off x="7151426" y="2074460"/>
            <a:ext cx="4258101" cy="2677656"/>
          </a:xfrm>
          <a:prstGeom prst="rect">
            <a:avLst/>
          </a:prstGeom>
          <a:noFill/>
        </p:spPr>
        <p:txBody>
          <a:bodyPr wrap="square" rtlCol="0">
            <a:spAutoFit/>
          </a:bodyPr>
          <a:lstStyle/>
          <a:p>
            <a:pPr algn="just">
              <a:buFont typeface="Wingdings" pitchFamily="2" charset="2"/>
              <a:buChar char="v"/>
            </a:pPr>
            <a:r>
              <a:rPr lang="en-IN" sz="2400" dirty="0">
                <a:latin typeface="Times New Roman" pitchFamily="18" charset="0"/>
                <a:cs typeface="Times New Roman" pitchFamily="18" charset="0"/>
              </a:rPr>
              <a:t>In the score table we are saving </a:t>
            </a:r>
            <a:r>
              <a:rPr lang="en-IN" sz="2400" dirty="0">
                <a:solidFill>
                  <a:srgbClr val="FF0000"/>
                </a:solidFill>
                <a:latin typeface="Times New Roman" pitchFamily="18" charset="0"/>
                <a:cs typeface="Times New Roman" pitchFamily="18" charset="0"/>
              </a:rPr>
              <a:t>student_id </a:t>
            </a:r>
            <a:r>
              <a:rPr lang="en-IN" sz="2400" dirty="0">
                <a:latin typeface="Times New Roman" pitchFamily="18" charset="0"/>
                <a:cs typeface="Times New Roman" pitchFamily="18" charset="0"/>
              </a:rPr>
              <a:t>to know which students marks are these.</a:t>
            </a:r>
          </a:p>
          <a:p>
            <a:pPr algn="just">
              <a:buFont typeface="Wingdings" pitchFamily="2" charset="2"/>
              <a:buChar char="v"/>
            </a:pPr>
            <a:endParaRPr lang="en-IN" sz="2400" dirty="0">
              <a:solidFill>
                <a:srgbClr val="FF0000"/>
              </a:solidFill>
              <a:latin typeface="Times New Roman" pitchFamily="18" charset="0"/>
              <a:cs typeface="Times New Roman" pitchFamily="18" charset="0"/>
            </a:endParaRPr>
          </a:p>
          <a:p>
            <a:pPr algn="just">
              <a:buFont typeface="Wingdings" pitchFamily="2" charset="2"/>
              <a:buChar char="v"/>
            </a:pPr>
            <a:r>
              <a:rPr lang="en-IN" sz="2400" dirty="0">
                <a:latin typeface="Times New Roman" pitchFamily="18" charset="0"/>
                <a:cs typeface="Times New Roman" pitchFamily="18" charset="0"/>
              </a:rPr>
              <a:t>We also have </a:t>
            </a:r>
            <a:r>
              <a:rPr lang="en-IN" sz="2400" dirty="0">
                <a:solidFill>
                  <a:srgbClr val="FF0000"/>
                </a:solidFill>
                <a:latin typeface="Times New Roman" pitchFamily="18" charset="0"/>
                <a:cs typeface="Times New Roman" pitchFamily="18" charset="0"/>
              </a:rPr>
              <a:t>subject_id</a:t>
            </a:r>
            <a:r>
              <a:rPr lang="en-IN" sz="2400" dirty="0">
                <a:latin typeface="Times New Roman" pitchFamily="18" charset="0"/>
                <a:cs typeface="Times New Roman" pitchFamily="18" charset="0"/>
              </a:rPr>
              <a:t> to know which subject marks are these.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742334FB-FAE9-466A-8B55-C123B72596E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63</a:t>
            </a:fld>
            <a:endParaRPr lang="en-IN"/>
          </a:p>
        </p:txBody>
      </p:sp>
      <p:pic>
        <p:nvPicPr>
          <p:cNvPr id="10242" name="Picture 2"/>
          <p:cNvPicPr>
            <a:picLocks noGrp="1" noChangeAspect="1" noChangeArrowheads="1"/>
          </p:cNvPicPr>
          <p:nvPr>
            <p:ph idx="1"/>
          </p:nvPr>
        </p:nvPicPr>
        <p:blipFill>
          <a:blip r:embed="rId2"/>
          <a:srcRect/>
          <a:stretch>
            <a:fillRect/>
          </a:stretch>
        </p:blipFill>
        <p:spPr bwMode="auto">
          <a:xfrm>
            <a:off x="7321693" y="1648344"/>
            <a:ext cx="4105275" cy="3810758"/>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b="46956"/>
          <a:stretch>
            <a:fillRect/>
          </a:stretch>
        </p:blipFill>
        <p:spPr bwMode="auto">
          <a:xfrm>
            <a:off x="1172596" y="2642004"/>
            <a:ext cx="5867400" cy="879119"/>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7292CC91-584E-4229-A3F6-2E71D56B4D2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64</a:t>
            </a:fld>
            <a:endParaRPr lang="en-IN"/>
          </a:p>
        </p:txBody>
      </p:sp>
      <p:pic>
        <p:nvPicPr>
          <p:cNvPr id="10243" name="Picture 3"/>
          <p:cNvPicPr>
            <a:picLocks noChangeAspect="1" noChangeArrowheads="1"/>
          </p:cNvPicPr>
          <p:nvPr/>
        </p:nvPicPr>
        <p:blipFill>
          <a:blip r:embed="rId2"/>
          <a:srcRect/>
          <a:stretch>
            <a:fillRect/>
          </a:stretch>
        </p:blipFill>
        <p:spPr bwMode="auto">
          <a:xfrm>
            <a:off x="5909978" y="1810033"/>
            <a:ext cx="5667375" cy="2802910"/>
          </a:xfrm>
          <a:prstGeom prst="rect">
            <a:avLst/>
          </a:prstGeom>
          <a:noFill/>
          <a:ln w="9525">
            <a:noFill/>
            <a:miter lim="800000"/>
            <a:headEnd/>
            <a:tailEnd/>
          </a:ln>
          <a:effectLst/>
        </p:spPr>
      </p:pic>
      <p:sp>
        <p:nvSpPr>
          <p:cNvPr id="8" name="Content Placeholder 7"/>
          <p:cNvSpPr>
            <a:spLocks noGrp="1"/>
          </p:cNvSpPr>
          <p:nvPr>
            <p:ph idx="1"/>
          </p:nvPr>
        </p:nvSpPr>
        <p:spPr>
          <a:xfrm>
            <a:off x="1097280" y="1563757"/>
            <a:ext cx="4607484" cy="3990881"/>
          </a:xfrm>
        </p:spPr>
        <p:txBody>
          <a:bodyPr>
            <a:normAutofit/>
          </a:bodyPr>
          <a:lstStyle/>
          <a:p>
            <a:pPr algn="just">
              <a:lnSpc>
                <a:spcPct val="150000"/>
              </a:lnSpc>
              <a:buFont typeface="Wingdings" pitchFamily="2" charset="2"/>
              <a:buChar char="v"/>
            </a:pPr>
            <a:r>
              <a:rPr lang="en-IN" sz="2600" dirty="0">
                <a:solidFill>
                  <a:schemeClr val="tx1"/>
                </a:solidFill>
                <a:latin typeface="Times New Roman" pitchFamily="18" charset="0"/>
                <a:cs typeface="Times New Roman" pitchFamily="18" charset="0"/>
              </a:rPr>
              <a:t>If we want to retrieve the marks of student with student_id “10” can we get it from the table? </a:t>
            </a:r>
          </a:p>
          <a:p>
            <a:pPr algn="just">
              <a:lnSpc>
                <a:spcPct val="150000"/>
              </a:lnSpc>
              <a:buFont typeface="Wingdings" pitchFamily="2" charset="2"/>
              <a:buChar char="v"/>
            </a:pPr>
            <a:r>
              <a:rPr lang="en-IN" sz="2600" dirty="0">
                <a:solidFill>
                  <a:schemeClr val="tx1"/>
                </a:solidFill>
                <a:latin typeface="Times New Roman" pitchFamily="18" charset="0"/>
                <a:cs typeface="Times New Roman" pitchFamily="18" charset="0"/>
              </a:rPr>
              <a:t>We cannot because we don’t know for which subject.</a:t>
            </a:r>
          </a:p>
          <a:p>
            <a:pPr>
              <a:buFont typeface="Wingdings" pitchFamily="2" charset="2"/>
              <a:buChar char="v"/>
            </a:pPr>
            <a:endParaRPr lang="en-IN" sz="2400" dirty="0">
              <a:solidFill>
                <a:schemeClr val="tx1"/>
              </a:solidFill>
              <a:latin typeface="Times New Roman" pitchFamily="18" charset="0"/>
              <a:cs typeface="Times New Roman" pitchFamily="18" charset="0"/>
            </a:endParaRPr>
          </a:p>
          <a:p>
            <a:pPr>
              <a:buFont typeface="Wingdings" pitchFamily="2" charset="2"/>
              <a:buChar char="v"/>
            </a:pPr>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24B96378-5820-4550-BBBB-E15B23F019E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65</a:t>
            </a:fld>
            <a:endParaRPr lang="en-IN"/>
          </a:p>
        </p:txBody>
      </p:sp>
      <p:sp>
        <p:nvSpPr>
          <p:cNvPr id="8" name="Content Placeholder 7"/>
          <p:cNvSpPr>
            <a:spLocks noGrp="1"/>
          </p:cNvSpPr>
          <p:nvPr>
            <p:ph idx="1"/>
          </p:nvPr>
        </p:nvSpPr>
        <p:spPr>
          <a:xfrm>
            <a:off x="1097280" y="1864008"/>
            <a:ext cx="4607484" cy="3990881"/>
          </a:xfrm>
        </p:spPr>
        <p:txBody>
          <a:bodyPr>
            <a:normAutofit fontScale="92500" lnSpcReduction="10000"/>
          </a:bodyPr>
          <a:lstStyle/>
          <a:p>
            <a:pPr algn="just">
              <a:lnSpc>
                <a:spcPct val="150000"/>
              </a:lnSpc>
              <a:buFont typeface="Wingdings" pitchFamily="2" charset="2"/>
              <a:buChar char="v"/>
            </a:pPr>
            <a:r>
              <a:rPr lang="en-IN" sz="2600" dirty="0">
                <a:solidFill>
                  <a:schemeClr val="tx1"/>
                </a:solidFill>
                <a:latin typeface="Times New Roman" pitchFamily="18" charset="0"/>
                <a:cs typeface="Times New Roman" pitchFamily="18" charset="0"/>
              </a:rPr>
              <a:t>If we want to retrieve the marks of student with student_id “10” can we get it from the table? </a:t>
            </a:r>
          </a:p>
          <a:p>
            <a:pPr algn="just">
              <a:lnSpc>
                <a:spcPct val="150000"/>
              </a:lnSpc>
              <a:buFont typeface="Wingdings" pitchFamily="2" charset="2"/>
              <a:buChar char="v"/>
            </a:pPr>
            <a:r>
              <a:rPr lang="en-IN" sz="2600" dirty="0">
                <a:solidFill>
                  <a:schemeClr val="tx1"/>
                </a:solidFill>
                <a:latin typeface="Times New Roman" pitchFamily="18" charset="0"/>
                <a:cs typeface="Times New Roman" pitchFamily="18" charset="0"/>
              </a:rPr>
              <a:t>We cannot because we don’t know for which subject.</a:t>
            </a:r>
          </a:p>
          <a:p>
            <a:pPr algn="just">
              <a:lnSpc>
                <a:spcPct val="150000"/>
              </a:lnSpc>
              <a:buFont typeface="Wingdings" pitchFamily="2" charset="2"/>
              <a:buChar char="v"/>
            </a:pPr>
            <a:r>
              <a:rPr lang="en-IN" sz="2600" dirty="0">
                <a:solidFill>
                  <a:schemeClr val="tx1"/>
                </a:solidFill>
                <a:latin typeface="Times New Roman" pitchFamily="18" charset="0"/>
                <a:cs typeface="Times New Roman" pitchFamily="18" charset="0"/>
              </a:rPr>
              <a:t>If subject_id is given we don’t  know for which student.</a:t>
            </a:r>
            <a:endParaRPr lang="en-IN" sz="2400" dirty="0">
              <a:solidFill>
                <a:schemeClr val="tx1"/>
              </a:solidFill>
              <a:latin typeface="Times New Roman" pitchFamily="18" charset="0"/>
              <a:cs typeface="Times New Roman" pitchFamily="18" charset="0"/>
            </a:endParaRPr>
          </a:p>
          <a:p>
            <a:pPr>
              <a:buFont typeface="Wingdings" pitchFamily="2" charset="2"/>
              <a:buChar char="v"/>
            </a:pPr>
            <a:endParaRPr lang="en-IN" sz="2400" dirty="0">
              <a:latin typeface="Times New Roman" pitchFamily="18" charset="0"/>
              <a:cs typeface="Times New Roman" pitchFamily="18" charset="0"/>
            </a:endParaRPr>
          </a:p>
          <a:p>
            <a:pPr>
              <a:buNone/>
            </a:pPr>
            <a:endParaRPr lang="en-IN" sz="24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srcRect/>
          <a:stretch>
            <a:fillRect/>
          </a:stretch>
        </p:blipFill>
        <p:spPr bwMode="auto">
          <a:xfrm>
            <a:off x="6073253" y="1821195"/>
            <a:ext cx="5227662" cy="407463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7B0D9220-FE96-48B4-8BA8-A1D151D598CC}"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66</a:t>
            </a:fld>
            <a:endParaRPr lang="en-IN"/>
          </a:p>
        </p:txBody>
      </p:sp>
      <p:sp>
        <p:nvSpPr>
          <p:cNvPr id="8" name="Content Placeholder 7"/>
          <p:cNvSpPr>
            <a:spLocks noGrp="1"/>
          </p:cNvSpPr>
          <p:nvPr>
            <p:ph idx="1"/>
          </p:nvPr>
        </p:nvSpPr>
        <p:spPr>
          <a:xfrm>
            <a:off x="1097279" y="1864008"/>
            <a:ext cx="5262577" cy="3990881"/>
          </a:xfrm>
        </p:spPr>
        <p:txBody>
          <a:bodyPr>
            <a:normAutofit lnSpcReduction="10000"/>
          </a:bodyPr>
          <a:lstStyle/>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So we need, </a:t>
            </a:r>
            <a:r>
              <a:rPr lang="en-IN" sz="2400" b="1" dirty="0">
                <a:solidFill>
                  <a:srgbClr val="FF0000"/>
                </a:solidFill>
                <a:latin typeface="Times New Roman" pitchFamily="18" charset="0"/>
                <a:cs typeface="Times New Roman" pitchFamily="18" charset="0"/>
              </a:rPr>
              <a:t>Student_id+ subject_id </a:t>
            </a:r>
            <a:r>
              <a:rPr lang="en-IN" sz="2400" dirty="0">
                <a:solidFill>
                  <a:schemeClr val="tx1"/>
                </a:solidFill>
                <a:latin typeface="Times New Roman" pitchFamily="18" charset="0"/>
                <a:cs typeface="Times New Roman" pitchFamily="18" charset="0"/>
              </a:rPr>
              <a:t>, to uniquely identify any row of data in the score table.</a:t>
            </a:r>
          </a:p>
          <a:p>
            <a:pPr algn="just">
              <a:lnSpc>
                <a:spcPct val="150000"/>
              </a:lnSpc>
              <a:buFont typeface="Wingdings" pitchFamily="2" charset="2"/>
              <a:buChar char="v"/>
            </a:pPr>
            <a:r>
              <a:rPr lang="en-IN" sz="2400" dirty="0">
                <a:solidFill>
                  <a:schemeClr val="tx1"/>
                </a:solidFill>
                <a:latin typeface="Times New Roman" pitchFamily="18" charset="0"/>
                <a:cs typeface="Times New Roman" pitchFamily="18" charset="0"/>
              </a:rPr>
              <a:t>M2M relationship means, a student can opt for more than one subject &amp; one subject can be opted by more than one student.</a:t>
            </a:r>
          </a:p>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srcRect/>
          <a:stretch>
            <a:fillRect/>
          </a:stretch>
        </p:blipFill>
        <p:spPr bwMode="auto">
          <a:xfrm>
            <a:off x="6727778" y="2240580"/>
            <a:ext cx="4495800" cy="2486025"/>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C8DCFCB9-C0DE-4F7C-B993-DBDE241B638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67</a:t>
            </a:fld>
            <a:endParaRPr lang="en-IN"/>
          </a:p>
        </p:txBody>
      </p:sp>
      <p:sp>
        <p:nvSpPr>
          <p:cNvPr id="8" name="Content Placeholder 7"/>
          <p:cNvSpPr>
            <a:spLocks noGrp="1"/>
          </p:cNvSpPr>
          <p:nvPr>
            <p:ph idx="1"/>
          </p:nvPr>
        </p:nvSpPr>
        <p:spPr>
          <a:xfrm>
            <a:off x="1097280" y="1864008"/>
            <a:ext cx="4348178" cy="3990881"/>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srcRect/>
          <a:stretch>
            <a:fillRect/>
          </a:stretch>
        </p:blipFill>
        <p:spPr bwMode="auto">
          <a:xfrm>
            <a:off x="1190057" y="1641852"/>
            <a:ext cx="5772150" cy="3858195"/>
          </a:xfrm>
          <a:prstGeom prst="rect">
            <a:avLst/>
          </a:prstGeom>
          <a:noFill/>
          <a:ln w="9525">
            <a:noFill/>
            <a:miter lim="800000"/>
            <a:headEnd/>
            <a:tailEnd/>
          </a:ln>
          <a:effectLst/>
        </p:spPr>
      </p:pic>
      <p:sp>
        <p:nvSpPr>
          <p:cNvPr id="9" name="TextBox 8"/>
          <p:cNvSpPr txBox="1"/>
          <p:nvPr/>
        </p:nvSpPr>
        <p:spPr>
          <a:xfrm>
            <a:off x="7506269" y="1801504"/>
            <a:ext cx="4026089" cy="3970318"/>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In this score table we have a column name  “Teacher” which is only dependent on the subject.</a:t>
            </a:r>
          </a:p>
          <a:p>
            <a:pPr algn="just">
              <a:lnSpc>
                <a:spcPct val="150000"/>
              </a:lnSpc>
              <a:buFont typeface="Wingdings" pitchFamily="2" charset="2"/>
              <a:buChar char="v"/>
            </a:pPr>
            <a:r>
              <a:rPr lang="en-IN" sz="2400" dirty="0">
                <a:latin typeface="Times New Roman" pitchFamily="18" charset="0"/>
                <a:cs typeface="Times New Roman" pitchFamily="18" charset="0"/>
              </a:rPr>
              <a:t> For Java it is java teacher for C++ it is C++ teacher and so 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361BCA99-F1AA-46D7-A3D3-A3B46140724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68</a:t>
            </a:fld>
            <a:endParaRPr lang="en-IN"/>
          </a:p>
        </p:txBody>
      </p:sp>
      <p:sp>
        <p:nvSpPr>
          <p:cNvPr id="8" name="Content Placeholder 7"/>
          <p:cNvSpPr>
            <a:spLocks noGrp="1"/>
          </p:cNvSpPr>
          <p:nvPr>
            <p:ph idx="1"/>
          </p:nvPr>
        </p:nvSpPr>
        <p:spPr>
          <a:xfrm>
            <a:off x="1097280" y="1864008"/>
            <a:ext cx="4348178" cy="3990881"/>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0" name="Picture 2"/>
          <p:cNvPicPr>
            <a:picLocks noChangeAspect="1" noChangeArrowheads="1"/>
          </p:cNvPicPr>
          <p:nvPr/>
        </p:nvPicPr>
        <p:blipFill>
          <a:blip r:embed="rId2"/>
          <a:srcRect b="46956"/>
          <a:stretch>
            <a:fillRect/>
          </a:stretch>
        </p:blipFill>
        <p:spPr bwMode="auto">
          <a:xfrm>
            <a:off x="1227186" y="1550184"/>
            <a:ext cx="5867400" cy="1411381"/>
          </a:xfrm>
          <a:prstGeom prst="rect">
            <a:avLst/>
          </a:prstGeom>
          <a:noFill/>
          <a:ln w="9525">
            <a:noFill/>
            <a:miter lim="800000"/>
            <a:headEnd/>
            <a:tailEnd/>
          </a:ln>
          <a:effectLst/>
        </p:spPr>
      </p:pic>
      <p:sp>
        <p:nvSpPr>
          <p:cNvPr id="11" name="Rectangle 10"/>
          <p:cNvSpPr/>
          <p:nvPr/>
        </p:nvSpPr>
        <p:spPr>
          <a:xfrm>
            <a:off x="2265530" y="2101755"/>
            <a:ext cx="2483892" cy="1037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323833" y="3466531"/>
            <a:ext cx="9307773" cy="2308324"/>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In the score table primary is the composition of two columns which is </a:t>
            </a:r>
            <a:r>
              <a:rPr lang="en-IN" sz="2400" b="1" dirty="0">
                <a:solidFill>
                  <a:srgbClr val="FF0000"/>
                </a:solidFill>
                <a:latin typeface="Times New Roman" pitchFamily="18" charset="0"/>
                <a:cs typeface="Times New Roman" pitchFamily="18" charset="0"/>
              </a:rPr>
              <a:t>“student_id + subject_id” </a:t>
            </a:r>
            <a:r>
              <a:rPr lang="en-IN" sz="2400" dirty="0">
                <a:latin typeface="Times New Roman" pitchFamily="18" charset="0"/>
                <a:cs typeface="Times New Roman" pitchFamily="18" charset="0"/>
              </a:rPr>
              <a:t>.</a:t>
            </a:r>
          </a:p>
          <a:p>
            <a:pPr algn="just">
              <a:lnSpc>
                <a:spcPct val="150000"/>
              </a:lnSpc>
              <a:buFont typeface="Wingdings" pitchFamily="2" charset="2"/>
              <a:buChar char="v"/>
            </a:pPr>
            <a:r>
              <a:rPr lang="en-IN" sz="2400" dirty="0">
                <a:latin typeface="Times New Roman" pitchFamily="18" charset="0"/>
                <a:cs typeface="Times New Roman" pitchFamily="18" charset="0"/>
              </a:rPr>
              <a:t>But the teachers name is only dependent on the subject. It has nothing to do with student. This is </a:t>
            </a:r>
            <a:r>
              <a:rPr lang="en-IN" sz="2400" b="1" dirty="0">
                <a:solidFill>
                  <a:srgbClr val="FF0000"/>
                </a:solidFill>
                <a:latin typeface="Times New Roman" pitchFamily="18" charset="0"/>
                <a:cs typeface="Times New Roman" pitchFamily="18" charset="0"/>
              </a:rPr>
              <a:t>partial dependency</a:t>
            </a:r>
            <a:r>
              <a:rPr lang="en-IN" sz="2400" dirty="0">
                <a:latin typeface="Times New Roman" pitchFamily="18" charset="0"/>
                <a:cs typeface="Times New Roman" pitchFamily="18"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2BC17691-3D97-4C06-A15A-2428D8C6F2AD}"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69</a:t>
            </a:fld>
            <a:endParaRPr lang="en-IN"/>
          </a:p>
        </p:txBody>
      </p:sp>
      <p:sp>
        <p:nvSpPr>
          <p:cNvPr id="8" name="Content Placeholder 7"/>
          <p:cNvSpPr>
            <a:spLocks noGrp="1"/>
          </p:cNvSpPr>
          <p:nvPr>
            <p:ph idx="1"/>
          </p:nvPr>
        </p:nvSpPr>
        <p:spPr>
          <a:xfrm>
            <a:off x="1097280" y="1864008"/>
            <a:ext cx="4348178" cy="3990881"/>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0" name="Picture 2"/>
          <p:cNvPicPr>
            <a:picLocks noChangeAspect="1" noChangeArrowheads="1"/>
          </p:cNvPicPr>
          <p:nvPr/>
        </p:nvPicPr>
        <p:blipFill>
          <a:blip r:embed="rId2"/>
          <a:srcRect b="46956"/>
          <a:stretch>
            <a:fillRect/>
          </a:stretch>
        </p:blipFill>
        <p:spPr bwMode="auto">
          <a:xfrm>
            <a:off x="1227186" y="1550184"/>
            <a:ext cx="5867400" cy="1411381"/>
          </a:xfrm>
          <a:prstGeom prst="rect">
            <a:avLst/>
          </a:prstGeom>
          <a:noFill/>
          <a:ln w="9525">
            <a:noFill/>
            <a:miter lim="800000"/>
            <a:headEnd/>
            <a:tailEnd/>
          </a:ln>
          <a:effectLst/>
        </p:spPr>
      </p:pic>
      <p:sp>
        <p:nvSpPr>
          <p:cNvPr id="11" name="Rectangle 10"/>
          <p:cNvSpPr/>
          <p:nvPr/>
        </p:nvSpPr>
        <p:spPr>
          <a:xfrm>
            <a:off x="5909482" y="1978925"/>
            <a:ext cx="1173706" cy="1037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323833" y="3466531"/>
            <a:ext cx="9307773" cy="1754326"/>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But for a table to be in 2NF it should not have any partial dependency.</a:t>
            </a:r>
          </a:p>
          <a:p>
            <a:pPr algn="just">
              <a:lnSpc>
                <a:spcPct val="150000"/>
              </a:lnSpc>
              <a:buFont typeface="Wingdings" pitchFamily="2" charset="2"/>
              <a:buChar char="v"/>
            </a:pPr>
            <a:r>
              <a:rPr lang="en-IN" sz="2400" dirty="0">
                <a:latin typeface="Times New Roman" pitchFamily="18" charset="0"/>
                <a:cs typeface="Times New Roman" pitchFamily="18" charset="0"/>
              </a:rPr>
              <a:t>There are many different ways to remove partial dependency.</a:t>
            </a:r>
          </a:p>
          <a:p>
            <a:pPr algn="just">
              <a:lnSpc>
                <a:spcPct val="150000"/>
              </a:lnSpc>
              <a:buFont typeface="Wingdings" pitchFamily="2" charset="2"/>
              <a:buChar char="v"/>
            </a:pPr>
            <a:r>
              <a:rPr lang="en-IN" sz="2400" dirty="0">
                <a:latin typeface="Times New Roman" pitchFamily="18" charset="0"/>
                <a:cs typeface="Times New Roman" pitchFamily="18" charset="0"/>
              </a:rPr>
              <a:t>But our objective is to remove teacher from the score table.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Redundancy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B4FBB350-E110-46E7-87BF-2AF37786BB9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a:t>
            </a:fld>
            <a:endParaRPr lang="en-IN"/>
          </a:p>
        </p:txBody>
      </p:sp>
      <p:pic>
        <p:nvPicPr>
          <p:cNvPr id="7" name="Picture 6">
            <a:extLst>
              <a:ext uri="{FF2B5EF4-FFF2-40B4-BE49-F238E27FC236}">
                <a16:creationId xmlns:a16="http://schemas.microsoft.com/office/drawing/2014/main" id="{1A20F54F-2D8D-4E10-AC71-1643FD52F538}"/>
              </a:ext>
            </a:extLst>
          </p:cNvPr>
          <p:cNvPicPr>
            <a:picLocks noChangeAspect="1"/>
          </p:cNvPicPr>
          <p:nvPr/>
        </p:nvPicPr>
        <p:blipFill rotWithShape="1">
          <a:blip r:embed="rId2"/>
          <a:srcRect l="1515" r="1867"/>
          <a:stretch/>
        </p:blipFill>
        <p:spPr>
          <a:xfrm>
            <a:off x="2184399" y="1953491"/>
            <a:ext cx="7601527" cy="351905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CB8D204B-5BBF-415C-86AB-EB5D4F908744}"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70</a:t>
            </a:fld>
            <a:endParaRPr lang="en-IN"/>
          </a:p>
        </p:txBody>
      </p:sp>
      <p:sp>
        <p:nvSpPr>
          <p:cNvPr id="8" name="Content Placeholder 7"/>
          <p:cNvSpPr>
            <a:spLocks noGrp="1"/>
          </p:cNvSpPr>
          <p:nvPr>
            <p:ph idx="1"/>
          </p:nvPr>
        </p:nvSpPr>
        <p:spPr>
          <a:xfrm>
            <a:off x="1097280" y="1864008"/>
            <a:ext cx="4348178" cy="3990881"/>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srcRect/>
          <a:stretch>
            <a:fillRect/>
          </a:stretch>
        </p:blipFill>
        <p:spPr bwMode="auto">
          <a:xfrm>
            <a:off x="655093" y="1456757"/>
            <a:ext cx="7165075" cy="4563196"/>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8147713" y="1749828"/>
            <a:ext cx="3690511" cy="357279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92278F"/>
                </a:solidFill>
              </a:rPr>
              <a:t>2NF – Rule 2 – Partial Dependency</a:t>
            </a:r>
            <a:endParaRPr lang="en-IN" dirty="0"/>
          </a:p>
        </p:txBody>
      </p:sp>
      <p:sp>
        <p:nvSpPr>
          <p:cNvPr id="4" name="Date Placeholder 3"/>
          <p:cNvSpPr>
            <a:spLocks noGrp="1"/>
          </p:cNvSpPr>
          <p:nvPr>
            <p:ph type="dt" sz="half" idx="10"/>
          </p:nvPr>
        </p:nvSpPr>
        <p:spPr/>
        <p:txBody>
          <a:bodyPr/>
          <a:lstStyle/>
          <a:p>
            <a:fld id="{7B8A9AB7-6740-499E-AF34-D65AE967C98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71</a:t>
            </a:fld>
            <a:endParaRPr lang="en-IN"/>
          </a:p>
        </p:txBody>
      </p:sp>
      <p:sp>
        <p:nvSpPr>
          <p:cNvPr id="8" name="Content Placeholder 7"/>
          <p:cNvSpPr>
            <a:spLocks noGrp="1"/>
          </p:cNvSpPr>
          <p:nvPr>
            <p:ph idx="1"/>
          </p:nvPr>
        </p:nvSpPr>
        <p:spPr>
          <a:xfrm>
            <a:off x="1097280" y="1864008"/>
            <a:ext cx="4348178" cy="3990881"/>
          </a:xfrm>
        </p:spPr>
        <p:txBody>
          <a:bodyPr>
            <a:normAutofit/>
          </a:bodyPr>
          <a:lstStyle/>
          <a:p>
            <a:pPr algn="just">
              <a:lnSpc>
                <a:spcPct val="150000"/>
              </a:lnSpc>
              <a:buFont typeface="Wingdings" pitchFamily="2" charset="2"/>
              <a:buChar char="v"/>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a:p>
            <a:pPr algn="just">
              <a:lnSpc>
                <a:spcPct val="150000"/>
              </a:lnSpc>
              <a:buNone/>
            </a:pPr>
            <a:endParaRPr lang="en-IN" sz="2400" dirty="0">
              <a:solidFill>
                <a:schemeClr val="tx1"/>
              </a:solidFill>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2"/>
          <a:srcRect l="1677"/>
          <a:stretch>
            <a:fillRect/>
          </a:stretch>
        </p:blipFill>
        <p:spPr bwMode="auto">
          <a:xfrm>
            <a:off x="1132764" y="1446592"/>
            <a:ext cx="5572338" cy="4299115"/>
          </a:xfrm>
          <a:prstGeom prst="rect">
            <a:avLst/>
          </a:prstGeom>
          <a:noFill/>
          <a:ln w="9525">
            <a:noFill/>
            <a:miter lim="800000"/>
            <a:headEnd/>
            <a:tailEnd/>
          </a:ln>
          <a:effectLst/>
        </p:spPr>
      </p:pic>
      <p:sp>
        <p:nvSpPr>
          <p:cNvPr id="9" name="TextBox 8"/>
          <p:cNvSpPr txBox="1"/>
          <p:nvPr/>
        </p:nvSpPr>
        <p:spPr>
          <a:xfrm>
            <a:off x="7137779" y="1910687"/>
            <a:ext cx="4490114" cy="1754326"/>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Another way is to create a separate table for teachers and use </a:t>
            </a:r>
            <a:r>
              <a:rPr lang="en-IN" sz="2400" b="1" dirty="0">
                <a:solidFill>
                  <a:srgbClr val="FF0000"/>
                </a:solidFill>
                <a:latin typeface="Times New Roman" pitchFamily="18" charset="0"/>
                <a:cs typeface="Times New Roman" pitchFamily="18" charset="0"/>
              </a:rPr>
              <a:t>“teacher_id” </a:t>
            </a:r>
            <a:r>
              <a:rPr lang="en-IN" sz="2400" dirty="0">
                <a:latin typeface="Times New Roman" pitchFamily="18" charset="0"/>
                <a:cs typeface="Times New Roman" pitchFamily="18" charset="0"/>
              </a:rPr>
              <a:t>wherever we want.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Second Normal Form : 2NF</a:t>
            </a:r>
            <a:endParaRPr lang="en-IN" dirty="0"/>
          </a:p>
        </p:txBody>
      </p:sp>
      <p:sp>
        <p:nvSpPr>
          <p:cNvPr id="3" name="Content Placeholder 2"/>
          <p:cNvSpPr>
            <a:spLocks noGrp="1"/>
          </p:cNvSpPr>
          <p:nvPr>
            <p:ph idx="1"/>
          </p:nvPr>
        </p:nvSpPr>
        <p:spPr>
          <a:xfrm>
            <a:off x="1097280" y="1563757"/>
            <a:ext cx="5262577" cy="4305337"/>
          </a:xfrm>
        </p:spPr>
        <p:txBody>
          <a:bodyPr>
            <a:normAutofit fontScale="92500"/>
          </a:bodyPr>
          <a:lstStyle/>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Examples:</a:t>
            </a:r>
          </a:p>
          <a:p>
            <a:pPr lvl="1" algn="just">
              <a:lnSpc>
                <a:spcPct val="150000"/>
              </a:lnSpc>
            </a:pPr>
            <a:r>
              <a:rPr lang="en-US" altLang="en-US" sz="2400" dirty="0">
                <a:solidFill>
                  <a:srgbClr val="0070C0"/>
                </a:solidFill>
                <a:latin typeface="Times New Roman" pitchFamily="18" charset="0"/>
                <a:cs typeface="Times New Roman" pitchFamily="18" charset="0"/>
              </a:rPr>
              <a:t>{SSN, PNUMBER} -&gt; HOURS </a:t>
            </a:r>
            <a:r>
              <a:rPr lang="en-US" altLang="en-US" sz="2400" dirty="0">
                <a:solidFill>
                  <a:schemeClr val="tx1"/>
                </a:solidFill>
                <a:latin typeface="Times New Roman" pitchFamily="18" charset="0"/>
                <a:cs typeface="Times New Roman" pitchFamily="18" charset="0"/>
              </a:rPr>
              <a:t>is a full FD since neither SSN -&gt; HOURS nor PNUMBER -&gt; HOURS hold </a:t>
            </a:r>
          </a:p>
          <a:p>
            <a:pPr lvl="1" algn="just">
              <a:lnSpc>
                <a:spcPct val="150000"/>
              </a:lnSpc>
            </a:pPr>
            <a:r>
              <a:rPr lang="en-US" altLang="en-US" sz="2400" dirty="0">
                <a:solidFill>
                  <a:srgbClr val="0070C0"/>
                </a:solidFill>
                <a:latin typeface="Times New Roman" pitchFamily="18" charset="0"/>
                <a:cs typeface="Times New Roman" pitchFamily="18" charset="0"/>
              </a:rPr>
              <a:t>{SSN, PNUMBER} -&gt; ENAME </a:t>
            </a:r>
            <a:r>
              <a:rPr lang="en-US" altLang="en-US" sz="2400" dirty="0">
                <a:solidFill>
                  <a:schemeClr val="tx1"/>
                </a:solidFill>
                <a:latin typeface="Times New Roman" pitchFamily="18" charset="0"/>
                <a:cs typeface="Times New Roman" pitchFamily="18" charset="0"/>
              </a:rPr>
              <a:t>is not  a full FD (it is called a partial dependency ) since SSN -&gt; ENAME also holds </a:t>
            </a:r>
          </a:p>
          <a:p>
            <a:pPr algn="just">
              <a:lnSpc>
                <a:spcPct val="15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4590C4FD-704D-45C3-A87F-F88D25A586E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72</a:t>
            </a:fld>
            <a:endParaRPr lang="en-IN"/>
          </a:p>
        </p:txBody>
      </p:sp>
      <p:pic>
        <p:nvPicPr>
          <p:cNvPr id="1027" name="Picture 3"/>
          <p:cNvPicPr>
            <a:picLocks noChangeAspect="1" noChangeArrowheads="1"/>
          </p:cNvPicPr>
          <p:nvPr/>
        </p:nvPicPr>
        <p:blipFill>
          <a:blip r:embed="rId2"/>
          <a:srcRect/>
          <a:stretch>
            <a:fillRect/>
          </a:stretch>
        </p:blipFill>
        <p:spPr bwMode="auto">
          <a:xfrm>
            <a:off x="6463992" y="1431165"/>
            <a:ext cx="4922789" cy="2867879"/>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Normalizing into 2NF</a:t>
            </a:r>
            <a:endParaRPr lang="en-IN" b="1" dirty="0">
              <a:solidFill>
                <a:srgbClr val="92278F"/>
              </a:solidFill>
            </a:endParaRPr>
          </a:p>
        </p:txBody>
      </p:sp>
      <p:sp>
        <p:nvSpPr>
          <p:cNvPr id="4" name="Date Placeholder 3"/>
          <p:cNvSpPr>
            <a:spLocks noGrp="1"/>
          </p:cNvSpPr>
          <p:nvPr>
            <p:ph type="dt" sz="half" idx="10"/>
          </p:nvPr>
        </p:nvSpPr>
        <p:spPr/>
        <p:txBody>
          <a:bodyPr/>
          <a:lstStyle/>
          <a:p>
            <a:fld id="{820A7B74-5D97-4C82-A038-F9D437B9A3B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73</a:t>
            </a:fld>
            <a:endParaRPr lang="en-IN"/>
          </a:p>
        </p:txBody>
      </p:sp>
      <p:pic>
        <p:nvPicPr>
          <p:cNvPr id="7" name="Picture 12" descr="Pink tissue paper"/>
          <p:cNvPicPr>
            <a:picLocks noGrp="1" noChangeAspect="1" noChangeArrowheads="1"/>
          </p:cNvPicPr>
          <p:nvPr>
            <p:ph idx="1"/>
          </p:nvPr>
        </p:nvPicPr>
        <p:blipFill>
          <a:blip r:embed="rId2"/>
          <a:srcRect/>
          <a:stretch>
            <a:fillRect/>
          </a:stretch>
        </p:blipFill>
        <p:spPr bwMode="auto">
          <a:xfrm>
            <a:off x="1763028" y="1618279"/>
            <a:ext cx="9305307" cy="43053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761251-015D-49E4-AE3F-74AF797F6FA4}"/>
              </a:ext>
            </a:extLst>
          </p:cNvPr>
          <p:cNvSpPr txBox="1"/>
          <p:nvPr/>
        </p:nvSpPr>
        <p:spPr>
          <a:xfrm>
            <a:off x="2478229" y="2660073"/>
            <a:ext cx="6901377" cy="2123658"/>
          </a:xfrm>
          <a:prstGeom prst="rect">
            <a:avLst/>
          </a:prstGeom>
          <a:noFill/>
        </p:spPr>
        <p:txBody>
          <a:bodyPr wrap="none" rtlCol="0">
            <a:spAutoFit/>
          </a:bodyPr>
          <a:lstStyle/>
          <a:p>
            <a:pPr algn="ctr"/>
            <a:r>
              <a:rPr lang="en-GB" sz="6600" dirty="0"/>
              <a:t>Third Normal Form</a:t>
            </a:r>
          </a:p>
          <a:p>
            <a:pPr algn="ctr"/>
            <a:r>
              <a:rPr lang="en-GB" sz="6600" dirty="0"/>
              <a:t>3NF</a:t>
            </a:r>
          </a:p>
        </p:txBody>
      </p:sp>
      <p:pic>
        <p:nvPicPr>
          <p:cNvPr id="8194" name="Picture 2" descr="Happy Birthday Sticker by Headexplodie for iOS &amp; Android | GIPHY">
            <a:extLst>
              <a:ext uri="{FF2B5EF4-FFF2-40B4-BE49-F238E27FC236}">
                <a16:creationId xmlns:a16="http://schemas.microsoft.com/office/drawing/2014/main" id="{3FFCF9AF-273A-4E98-AC3A-1E5F501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442" y="579805"/>
            <a:ext cx="1861049" cy="186104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6E8E188-3C75-E430-AF2A-21B40A515B16}"/>
              </a:ext>
            </a:extLst>
          </p:cNvPr>
          <p:cNvSpPr>
            <a:spLocks noGrp="1"/>
          </p:cNvSpPr>
          <p:nvPr>
            <p:ph type="dt" sz="half" idx="10"/>
          </p:nvPr>
        </p:nvSpPr>
        <p:spPr/>
        <p:txBody>
          <a:bodyPr/>
          <a:lstStyle/>
          <a:p>
            <a:fld id="{74900366-5AD0-4F75-A24B-20A86297534F}" type="datetime1">
              <a:rPr lang="en-IN" smtClean="0"/>
              <a:t>18-03-2024</a:t>
            </a:fld>
            <a:endParaRPr lang="en-IN"/>
          </a:p>
        </p:txBody>
      </p:sp>
      <p:sp>
        <p:nvSpPr>
          <p:cNvPr id="5" name="Slide Number Placeholder 4">
            <a:extLst>
              <a:ext uri="{FF2B5EF4-FFF2-40B4-BE49-F238E27FC236}">
                <a16:creationId xmlns:a16="http://schemas.microsoft.com/office/drawing/2014/main" id="{9E5D67C0-1E33-5F1A-E56B-E3EAA5CF3A51}"/>
              </a:ext>
            </a:extLst>
          </p:cNvPr>
          <p:cNvSpPr>
            <a:spLocks noGrp="1"/>
          </p:cNvSpPr>
          <p:nvPr>
            <p:ph type="sldNum" sz="quarter" idx="12"/>
          </p:nvPr>
        </p:nvSpPr>
        <p:spPr/>
        <p:txBody>
          <a:bodyPr/>
          <a:lstStyle/>
          <a:p>
            <a:fld id="{E40ACE51-2A07-47A0-928F-9E7C07ADCF05}" type="slidenum">
              <a:rPr lang="en-IN" smtClean="0"/>
              <a:pPr/>
              <a:t>74</a:t>
            </a:fld>
            <a:endParaRPr lang="en-IN"/>
          </a:p>
        </p:txBody>
      </p:sp>
    </p:spTree>
    <p:extLst>
      <p:ext uri="{BB962C8B-B14F-4D97-AF65-F5344CB8AC3E}">
        <p14:creationId xmlns:p14="http://schemas.microsoft.com/office/powerpoint/2010/main" val="4184475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endParaRPr lang="en-IN" dirty="0"/>
          </a:p>
        </p:txBody>
      </p:sp>
      <p:sp>
        <p:nvSpPr>
          <p:cNvPr id="4" name="Date Placeholder 3"/>
          <p:cNvSpPr>
            <a:spLocks noGrp="1"/>
          </p:cNvSpPr>
          <p:nvPr>
            <p:ph type="dt" sz="half" idx="10"/>
          </p:nvPr>
        </p:nvSpPr>
        <p:spPr/>
        <p:txBody>
          <a:bodyPr/>
          <a:lstStyle/>
          <a:p>
            <a:fld id="{BAF68A9B-E264-417D-A510-15C86830B70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75</a:t>
            </a:fld>
            <a:endParaRPr lang="en-IN"/>
          </a:p>
        </p:txBody>
      </p:sp>
      <p:pic>
        <p:nvPicPr>
          <p:cNvPr id="16386" name="Picture 2"/>
          <p:cNvPicPr>
            <a:picLocks noGrp="1" noChangeAspect="1" noChangeArrowheads="1"/>
          </p:cNvPicPr>
          <p:nvPr>
            <p:ph idx="1"/>
          </p:nvPr>
        </p:nvPicPr>
        <p:blipFill>
          <a:blip r:embed="rId2"/>
          <a:srcRect/>
          <a:stretch>
            <a:fillRect/>
          </a:stretch>
        </p:blipFill>
        <p:spPr bwMode="auto">
          <a:xfrm>
            <a:off x="1147645" y="1729523"/>
            <a:ext cx="6058374" cy="3729582"/>
          </a:xfrm>
          <a:prstGeom prst="rect">
            <a:avLst/>
          </a:prstGeom>
          <a:noFill/>
          <a:ln w="9525">
            <a:noFill/>
            <a:miter lim="800000"/>
            <a:headEnd/>
            <a:tailEnd/>
          </a:ln>
          <a:effectLst/>
        </p:spPr>
      </p:pic>
      <p:sp>
        <p:nvSpPr>
          <p:cNvPr id="8" name="TextBox 7"/>
          <p:cNvSpPr txBox="1"/>
          <p:nvPr/>
        </p:nvSpPr>
        <p:spPr>
          <a:xfrm>
            <a:off x="7710985" y="1869743"/>
            <a:ext cx="3712191" cy="3416320"/>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If we want  to save more information in score table like </a:t>
            </a:r>
            <a:r>
              <a:rPr lang="en-IN" sz="2400" b="1" dirty="0">
                <a:solidFill>
                  <a:srgbClr val="FF0000"/>
                </a:solidFill>
                <a:latin typeface="Times New Roman" pitchFamily="18" charset="0"/>
                <a:cs typeface="Times New Roman" pitchFamily="18" charset="0"/>
              </a:rPr>
              <a:t>“Exam name and total marks” </a:t>
            </a:r>
            <a:r>
              <a:rPr lang="en-IN" sz="2400" dirty="0">
                <a:latin typeface="Times New Roman" pitchFamily="18" charset="0"/>
                <a:cs typeface="Times New Roman" pitchFamily="18" charset="0"/>
              </a:rPr>
              <a:t>in the score table.</a:t>
            </a:r>
          </a:p>
          <a:p>
            <a:pPr algn="just">
              <a:lnSpc>
                <a:spcPct val="150000"/>
              </a:lnSpc>
              <a:buFont typeface="Wingdings" pitchFamily="2" charset="2"/>
              <a:buChar char="v"/>
            </a:pPr>
            <a:r>
              <a:rPr lang="en-IN" sz="2400" dirty="0">
                <a:latin typeface="Times New Roman" pitchFamily="18" charset="0"/>
                <a:cs typeface="Times New Roman" pitchFamily="18" charset="0"/>
              </a:rPr>
              <a:t>Should we just add them in the score table?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endParaRPr lang="en-IN" dirty="0"/>
          </a:p>
        </p:txBody>
      </p:sp>
      <p:sp>
        <p:nvSpPr>
          <p:cNvPr id="4" name="Date Placeholder 3"/>
          <p:cNvSpPr>
            <a:spLocks noGrp="1"/>
          </p:cNvSpPr>
          <p:nvPr>
            <p:ph type="dt" sz="half" idx="10"/>
          </p:nvPr>
        </p:nvSpPr>
        <p:spPr/>
        <p:txBody>
          <a:bodyPr/>
          <a:lstStyle/>
          <a:p>
            <a:fld id="{7037D366-9B60-4F26-A118-AC55325BC486}"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76</a:t>
            </a:fld>
            <a:endParaRPr lang="en-IN"/>
          </a:p>
        </p:txBody>
      </p:sp>
      <p:sp>
        <p:nvSpPr>
          <p:cNvPr id="8" name="TextBox 7"/>
          <p:cNvSpPr txBox="1"/>
          <p:nvPr/>
        </p:nvSpPr>
        <p:spPr>
          <a:xfrm>
            <a:off x="7547212" y="1869743"/>
            <a:ext cx="3712191" cy="2241960"/>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 This is the updated score table with new columns </a:t>
            </a:r>
            <a:r>
              <a:rPr lang="en-IN" sz="2400" b="1" dirty="0">
                <a:solidFill>
                  <a:srgbClr val="FF0000"/>
                </a:solidFill>
                <a:latin typeface="Times New Roman" pitchFamily="18" charset="0"/>
                <a:cs typeface="Times New Roman" pitchFamily="18" charset="0"/>
              </a:rPr>
              <a:t>“Exam name and total marks” </a:t>
            </a:r>
          </a:p>
        </p:txBody>
      </p:sp>
      <p:pic>
        <p:nvPicPr>
          <p:cNvPr id="17410" name="Picture 2"/>
          <p:cNvPicPr>
            <a:picLocks noGrp="1" noChangeAspect="1" noChangeArrowheads="1"/>
          </p:cNvPicPr>
          <p:nvPr>
            <p:ph idx="1"/>
          </p:nvPr>
        </p:nvPicPr>
        <p:blipFill>
          <a:blip r:embed="rId2"/>
          <a:srcRect/>
          <a:stretch>
            <a:fillRect/>
          </a:stretch>
        </p:blipFill>
        <p:spPr bwMode="auto">
          <a:xfrm>
            <a:off x="1143025" y="2034179"/>
            <a:ext cx="6172200" cy="3083731"/>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702EF67-F749-4302-BBAA-31B189BECD8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77</a:t>
            </a:fld>
            <a:endParaRPr lang="en-IN"/>
          </a:p>
        </p:txBody>
      </p:sp>
      <p:sp>
        <p:nvSpPr>
          <p:cNvPr id="7" name="TextBox 6">
            <a:extLst>
              <a:ext uri="{FF2B5EF4-FFF2-40B4-BE49-F238E27FC236}">
                <a16:creationId xmlns:a16="http://schemas.microsoft.com/office/drawing/2014/main" id="{2D21C2AC-FCA1-4428-B160-9478F876B694}"/>
              </a:ext>
            </a:extLst>
          </p:cNvPr>
          <p:cNvSpPr txBox="1"/>
          <p:nvPr/>
        </p:nvSpPr>
        <p:spPr>
          <a:xfrm>
            <a:off x="1884218" y="2761672"/>
            <a:ext cx="1902692" cy="523220"/>
          </a:xfrm>
          <a:prstGeom prst="rect">
            <a:avLst/>
          </a:prstGeom>
          <a:solidFill>
            <a:srgbClr val="66FF66"/>
          </a:solidFill>
        </p:spPr>
        <p:txBody>
          <a:bodyPr wrap="square" rtlCol="0">
            <a:spAutoFit/>
          </a:bodyPr>
          <a:lstStyle/>
          <a:p>
            <a:pPr algn="ctr"/>
            <a:r>
              <a:rPr lang="en-GB" sz="2800" dirty="0"/>
              <a:t>2 Rules</a:t>
            </a:r>
          </a:p>
        </p:txBody>
      </p:sp>
      <p:sp>
        <p:nvSpPr>
          <p:cNvPr id="8" name="TextBox 7">
            <a:extLst>
              <a:ext uri="{FF2B5EF4-FFF2-40B4-BE49-F238E27FC236}">
                <a16:creationId xmlns:a16="http://schemas.microsoft.com/office/drawing/2014/main" id="{51DDD40A-F6A7-4E16-8383-5E043FCE37EC}"/>
              </a:ext>
            </a:extLst>
          </p:cNvPr>
          <p:cNvSpPr txBox="1"/>
          <p:nvPr/>
        </p:nvSpPr>
        <p:spPr>
          <a:xfrm>
            <a:off x="4673600" y="2415309"/>
            <a:ext cx="6096000" cy="2616870"/>
          </a:xfrm>
          <a:prstGeom prst="rect">
            <a:avLst/>
          </a:prstGeom>
          <a:noFill/>
        </p:spPr>
        <p:txBody>
          <a:bodyPr wrap="square">
            <a:spAutoFit/>
          </a:bodyPr>
          <a:lstStyle/>
          <a:p>
            <a:pPr marL="342900" indent="-342900">
              <a:lnSpc>
                <a:spcPct val="150000"/>
              </a:lnSpc>
              <a:buFont typeface="+mj-lt"/>
              <a:buAutoNum type="arabicPeriod"/>
            </a:pPr>
            <a:r>
              <a:rPr lang="en-GB" sz="2800" dirty="0">
                <a:latin typeface="Times New Roman" pitchFamily="18" charset="0"/>
                <a:cs typeface="Times New Roman" pitchFamily="18" charset="0"/>
              </a:rPr>
              <a:t>It should be in the Second Normal form.</a:t>
            </a:r>
          </a:p>
          <a:p>
            <a:pPr marL="342900" indent="-342900">
              <a:lnSpc>
                <a:spcPct val="150000"/>
              </a:lnSpc>
              <a:buFont typeface="+mj-lt"/>
              <a:buAutoNum type="arabicPeriod"/>
            </a:pPr>
            <a:r>
              <a:rPr lang="en-GB" sz="2800" dirty="0">
                <a:latin typeface="Times New Roman" pitchFamily="18" charset="0"/>
                <a:cs typeface="Times New Roman" pitchFamily="18" charset="0"/>
              </a:rPr>
              <a:t>It should not have Transitive Dependency.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0C50F84F-C285-4D83-924E-8694DC2FAB6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78</a:t>
            </a:fld>
            <a:endParaRPr lang="en-IN"/>
          </a:p>
        </p:txBody>
      </p:sp>
      <p:sp>
        <p:nvSpPr>
          <p:cNvPr id="7" name="Thought Bubble: Cloud 5">
            <a:extLst>
              <a:ext uri="{FF2B5EF4-FFF2-40B4-BE49-F238E27FC236}">
                <a16:creationId xmlns:a16="http://schemas.microsoft.com/office/drawing/2014/main" id="{E7332812-A6D8-40F7-B4F3-2E2B3C5F1F40}"/>
              </a:ext>
            </a:extLst>
          </p:cNvPr>
          <p:cNvSpPr/>
          <p:nvPr/>
        </p:nvSpPr>
        <p:spPr>
          <a:xfrm>
            <a:off x="7063508" y="2285999"/>
            <a:ext cx="3833090" cy="2558473"/>
          </a:xfrm>
          <a:prstGeom prst="cloudCallout">
            <a:avLst>
              <a:gd name="adj1" fmla="val -124770"/>
              <a:gd name="adj2" fmla="val 61410"/>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Its time for Transitive Dependency </a:t>
            </a:r>
          </a:p>
        </p:txBody>
      </p:sp>
      <p:pic>
        <p:nvPicPr>
          <p:cNvPr id="8" name="Picture 7">
            <a:extLst>
              <a:ext uri="{FF2B5EF4-FFF2-40B4-BE49-F238E27FC236}">
                <a16:creationId xmlns:a16="http://schemas.microsoft.com/office/drawing/2014/main" id="{63C2C945-6CB7-4B07-8424-838116CB8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135" y="3542109"/>
            <a:ext cx="1381847" cy="175682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p>
        </p:txBody>
      </p:sp>
      <p:sp>
        <p:nvSpPr>
          <p:cNvPr id="4" name="Date Placeholder 3"/>
          <p:cNvSpPr>
            <a:spLocks noGrp="1"/>
          </p:cNvSpPr>
          <p:nvPr>
            <p:ph type="dt" sz="half" idx="10"/>
          </p:nvPr>
        </p:nvSpPr>
        <p:spPr/>
        <p:txBody>
          <a:bodyPr/>
          <a:lstStyle/>
          <a:p>
            <a:fld id="{A35484CC-EEBB-4B3D-9B9D-BA8E5634EDF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79</a:t>
            </a:fld>
            <a:endParaRPr lang="en-IN"/>
          </a:p>
        </p:txBody>
      </p:sp>
      <p:pic>
        <p:nvPicPr>
          <p:cNvPr id="18434" name="Picture 2"/>
          <p:cNvPicPr>
            <a:picLocks noGrp="1" noChangeAspect="1" noChangeArrowheads="1"/>
          </p:cNvPicPr>
          <p:nvPr>
            <p:ph idx="1"/>
          </p:nvPr>
        </p:nvPicPr>
        <p:blipFill>
          <a:blip r:embed="rId2"/>
          <a:srcRect/>
          <a:stretch>
            <a:fillRect/>
          </a:stretch>
        </p:blipFill>
        <p:spPr bwMode="auto">
          <a:xfrm>
            <a:off x="1044647" y="1660218"/>
            <a:ext cx="5588165" cy="3362159"/>
          </a:xfrm>
          <a:prstGeom prst="rect">
            <a:avLst/>
          </a:prstGeom>
          <a:noFill/>
          <a:ln w="9525">
            <a:noFill/>
            <a:miter lim="800000"/>
            <a:headEnd/>
            <a:tailEnd/>
          </a:ln>
          <a:effectLst/>
        </p:spPr>
      </p:pic>
      <p:sp>
        <p:nvSpPr>
          <p:cNvPr id="10" name="TextBox 9"/>
          <p:cNvSpPr txBox="1"/>
          <p:nvPr/>
        </p:nvSpPr>
        <p:spPr>
          <a:xfrm>
            <a:off x="6960358" y="1692322"/>
            <a:ext cx="4612944" cy="4154984"/>
          </a:xfrm>
          <a:prstGeom prst="rect">
            <a:avLst/>
          </a:prstGeom>
          <a:noFill/>
        </p:spPr>
        <p:txBody>
          <a:bodyPr wrap="square" rtlCol="0">
            <a:spAutoFit/>
          </a:bodyPr>
          <a:lstStyle/>
          <a:p>
            <a:pPr algn="just">
              <a:buFont typeface="Wingdings" pitchFamily="2" charset="2"/>
              <a:buChar char="v"/>
            </a:pPr>
            <a:r>
              <a:rPr lang="en-IN" sz="2400" dirty="0">
                <a:latin typeface="Times New Roman" pitchFamily="18" charset="0"/>
                <a:cs typeface="Times New Roman" pitchFamily="18" charset="0"/>
              </a:rPr>
              <a:t>Column exam_name depends on “student_id + subject_id” .</a:t>
            </a:r>
          </a:p>
          <a:p>
            <a:pPr algn="just">
              <a:buFont typeface="Wingdings" pitchFamily="2" charset="2"/>
              <a:buChar char="v"/>
            </a:pPr>
            <a:r>
              <a:rPr lang="en-IN" sz="2400" dirty="0">
                <a:latin typeface="Times New Roman" pitchFamily="18" charset="0"/>
                <a:cs typeface="Times New Roman" pitchFamily="18" charset="0"/>
              </a:rPr>
              <a:t>For </a:t>
            </a:r>
            <a:r>
              <a:rPr lang="en-IN" sz="2400" dirty="0" err="1">
                <a:latin typeface="Times New Roman" pitchFamily="18" charset="0"/>
                <a:cs typeface="Times New Roman" pitchFamily="18" charset="0"/>
              </a:rPr>
              <a:t>eg</a:t>
            </a:r>
            <a:r>
              <a:rPr lang="en-IN" sz="2400" dirty="0">
                <a:latin typeface="Times New Roman" pitchFamily="18" charset="0"/>
                <a:cs typeface="Times New Roman" pitchFamily="18" charset="0"/>
              </a:rPr>
              <a:t>: MECH student will have “workshop exam” but IT student wont.</a:t>
            </a:r>
          </a:p>
          <a:p>
            <a:pPr algn="just">
              <a:buFont typeface="Wingdings" pitchFamily="2" charset="2"/>
              <a:buChar char="v"/>
            </a:pPr>
            <a:endParaRPr lang="en-IN" sz="2400" dirty="0">
              <a:latin typeface="Times New Roman" pitchFamily="18" charset="0"/>
              <a:cs typeface="Times New Roman" pitchFamily="18" charset="0"/>
            </a:endParaRPr>
          </a:p>
          <a:p>
            <a:pPr algn="just">
              <a:buFont typeface="Wingdings" pitchFamily="2" charset="2"/>
              <a:buChar char="v"/>
            </a:pPr>
            <a:r>
              <a:rPr lang="en-IN" sz="2400" dirty="0">
                <a:latin typeface="Times New Roman" pitchFamily="18" charset="0"/>
                <a:cs typeface="Times New Roman" pitchFamily="18" charset="0"/>
              </a:rPr>
              <a:t>IT student will have “practical exam” but MECH student wont.</a:t>
            </a:r>
          </a:p>
          <a:p>
            <a:pPr algn="just"/>
            <a:endParaRPr lang="en-IN" sz="2400" dirty="0">
              <a:latin typeface="Times New Roman" pitchFamily="18" charset="0"/>
              <a:cs typeface="Times New Roman" pitchFamily="18" charset="0"/>
            </a:endParaRPr>
          </a:p>
          <a:p>
            <a:pPr algn="just">
              <a:buFont typeface="Wingdings" pitchFamily="2" charset="2"/>
              <a:buChar char="v"/>
            </a:pPr>
            <a:r>
              <a:rPr lang="en-IN" sz="2400" dirty="0">
                <a:latin typeface="Times New Roman" pitchFamily="18" charset="0"/>
                <a:cs typeface="Times New Roman" pitchFamily="18" charset="0"/>
              </a:rPr>
              <a:t>So exam name depends on student as well as subject.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Redundancy</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21451017-774C-4763-A4A1-CCF5F017A8C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a:t>
            </a:fld>
            <a:endParaRPr lang="en-IN"/>
          </a:p>
        </p:txBody>
      </p:sp>
      <p:pic>
        <p:nvPicPr>
          <p:cNvPr id="7" name="Picture 6">
            <a:extLst>
              <a:ext uri="{FF2B5EF4-FFF2-40B4-BE49-F238E27FC236}">
                <a16:creationId xmlns:a16="http://schemas.microsoft.com/office/drawing/2014/main" id="{67229144-E688-449C-9D90-15CC759A1E44}"/>
              </a:ext>
            </a:extLst>
          </p:cNvPr>
          <p:cNvPicPr>
            <a:picLocks noChangeAspect="1"/>
          </p:cNvPicPr>
          <p:nvPr/>
        </p:nvPicPr>
        <p:blipFill rotWithShape="1">
          <a:blip r:embed="rId2"/>
          <a:srcRect l="1515"/>
          <a:stretch/>
        </p:blipFill>
        <p:spPr>
          <a:xfrm>
            <a:off x="1413164" y="1584035"/>
            <a:ext cx="7495310" cy="4276437"/>
          </a:xfrm>
          <a:prstGeom prst="rect">
            <a:avLst/>
          </a:prstGeom>
        </p:spPr>
      </p:pic>
      <p:sp>
        <p:nvSpPr>
          <p:cNvPr id="8" name="Speech Bubble: Oval 18">
            <a:extLst>
              <a:ext uri="{FF2B5EF4-FFF2-40B4-BE49-F238E27FC236}">
                <a16:creationId xmlns:a16="http://schemas.microsoft.com/office/drawing/2014/main" id="{4EB302EB-ACE9-4B51-8FBD-80586AC634A3}"/>
              </a:ext>
            </a:extLst>
          </p:cNvPr>
          <p:cNvSpPr/>
          <p:nvPr/>
        </p:nvSpPr>
        <p:spPr>
          <a:xfrm>
            <a:off x="9047019" y="2161309"/>
            <a:ext cx="2821710" cy="1450110"/>
          </a:xfrm>
          <a:prstGeom prst="wedgeEllipseCallout">
            <a:avLst>
              <a:gd name="adj1" fmla="val -55125"/>
              <a:gd name="adj2" fmla="val 7668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Unnecessary Repetitions</a:t>
            </a:r>
          </a:p>
        </p:txBody>
      </p:sp>
      <p:grpSp>
        <p:nvGrpSpPr>
          <p:cNvPr id="9" name="Group 8">
            <a:extLst>
              <a:ext uri="{FF2B5EF4-FFF2-40B4-BE49-F238E27FC236}">
                <a16:creationId xmlns:a16="http://schemas.microsoft.com/office/drawing/2014/main" id="{7CFE2869-98D0-474D-9D36-509124AA87D1}"/>
              </a:ext>
            </a:extLst>
          </p:cNvPr>
          <p:cNvGrpSpPr/>
          <p:nvPr/>
        </p:nvGrpSpPr>
        <p:grpSpPr>
          <a:xfrm>
            <a:off x="4525818" y="2678546"/>
            <a:ext cx="4378035" cy="2854036"/>
            <a:chOff x="1182255" y="905164"/>
            <a:chExt cx="3371272" cy="429490"/>
          </a:xfrm>
        </p:grpSpPr>
        <p:cxnSp>
          <p:nvCxnSpPr>
            <p:cNvPr id="10" name="Straight Connector 9">
              <a:extLst>
                <a:ext uri="{FF2B5EF4-FFF2-40B4-BE49-F238E27FC236}">
                  <a16:creationId xmlns:a16="http://schemas.microsoft.com/office/drawing/2014/main" id="{58DC637F-3FDF-42EB-825E-5CE709CD7611}"/>
                </a:ext>
              </a:extLst>
            </p:cNvPr>
            <p:cNvCxnSpPr>
              <a:cxnSpLocks/>
            </p:cNvCxnSpPr>
            <p:nvPr/>
          </p:nvCxnSpPr>
          <p:spPr>
            <a:xfrm>
              <a:off x="1182255" y="90516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5DC25B60-5D05-42EE-A848-330413DBEF9A}"/>
                </a:ext>
              </a:extLst>
            </p:cNvPr>
            <p:cNvCxnSpPr/>
            <p:nvPr/>
          </p:nvCxnSpPr>
          <p:spPr>
            <a:xfrm>
              <a:off x="1182255"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85E2C2F-1188-4254-9110-D9BEA6E61F6B}"/>
                </a:ext>
              </a:extLst>
            </p:cNvPr>
            <p:cNvCxnSpPr>
              <a:cxnSpLocks/>
            </p:cNvCxnSpPr>
            <p:nvPr/>
          </p:nvCxnSpPr>
          <p:spPr>
            <a:xfrm>
              <a:off x="1182255" y="1334654"/>
              <a:ext cx="337127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ACF4446-4F06-4C22-A6CE-AC290CF2F0DD}"/>
                </a:ext>
              </a:extLst>
            </p:cNvPr>
            <p:cNvCxnSpPr/>
            <p:nvPr/>
          </p:nvCxnSpPr>
          <p:spPr>
            <a:xfrm flipV="1">
              <a:off x="4553527" y="905164"/>
              <a:ext cx="0" cy="42949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p>
        </p:txBody>
      </p:sp>
      <p:sp>
        <p:nvSpPr>
          <p:cNvPr id="4" name="Date Placeholder 3"/>
          <p:cNvSpPr>
            <a:spLocks noGrp="1"/>
          </p:cNvSpPr>
          <p:nvPr>
            <p:ph type="dt" sz="half" idx="10"/>
          </p:nvPr>
        </p:nvSpPr>
        <p:spPr/>
        <p:txBody>
          <a:bodyPr/>
          <a:lstStyle/>
          <a:p>
            <a:fld id="{0EF4C63E-3873-4318-A665-118E871B2A88}"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80</a:t>
            </a:fld>
            <a:endParaRPr lang="en-IN"/>
          </a:p>
        </p:txBody>
      </p:sp>
      <p:pic>
        <p:nvPicPr>
          <p:cNvPr id="19458" name="Picture 2"/>
          <p:cNvPicPr>
            <a:picLocks noGrp="1" noChangeAspect="1" noChangeArrowheads="1"/>
          </p:cNvPicPr>
          <p:nvPr>
            <p:ph idx="1"/>
          </p:nvPr>
        </p:nvPicPr>
        <p:blipFill>
          <a:blip r:embed="rId2"/>
          <a:srcRect/>
          <a:stretch>
            <a:fillRect/>
          </a:stretch>
        </p:blipFill>
        <p:spPr bwMode="auto">
          <a:xfrm>
            <a:off x="1249303" y="1975894"/>
            <a:ext cx="2735843" cy="94472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5056140" y="1734475"/>
            <a:ext cx="6010275" cy="1724025"/>
          </a:xfrm>
          <a:prstGeom prst="rect">
            <a:avLst/>
          </a:prstGeom>
          <a:noFill/>
          <a:ln w="9525">
            <a:noFill/>
            <a:miter lim="800000"/>
            <a:headEnd/>
            <a:tailEnd/>
          </a:ln>
          <a:effectLst/>
        </p:spPr>
      </p:pic>
      <p:sp>
        <p:nvSpPr>
          <p:cNvPr id="11" name="Right Arrow 10"/>
          <p:cNvSpPr/>
          <p:nvPr/>
        </p:nvSpPr>
        <p:spPr>
          <a:xfrm>
            <a:off x="4203510" y="2374710"/>
            <a:ext cx="764275" cy="491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12" name="TextBox 11"/>
          <p:cNvSpPr txBox="1"/>
          <p:nvPr/>
        </p:nvSpPr>
        <p:spPr>
          <a:xfrm>
            <a:off x="1542197" y="3807725"/>
            <a:ext cx="9171296" cy="1133965"/>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So the value of total marks changes based on exam. Hence </a:t>
            </a:r>
            <a:r>
              <a:rPr lang="en-IN" sz="2400" b="1" dirty="0">
                <a:solidFill>
                  <a:srgbClr val="FF0000"/>
                </a:solidFill>
                <a:latin typeface="Times New Roman" pitchFamily="18" charset="0"/>
                <a:cs typeface="Times New Roman" pitchFamily="18" charset="0"/>
              </a:rPr>
              <a:t>“total marks depends on exam name”.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p>
        </p:txBody>
      </p:sp>
      <p:sp>
        <p:nvSpPr>
          <p:cNvPr id="4" name="Date Placeholder 3"/>
          <p:cNvSpPr>
            <a:spLocks noGrp="1"/>
          </p:cNvSpPr>
          <p:nvPr>
            <p:ph type="dt" sz="half" idx="10"/>
          </p:nvPr>
        </p:nvSpPr>
        <p:spPr/>
        <p:txBody>
          <a:bodyPr/>
          <a:lstStyle/>
          <a:p>
            <a:fld id="{6909F37D-1D4B-4319-ABDB-B31D8F6BC62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81</a:t>
            </a:fld>
            <a:endParaRPr lang="en-IN"/>
          </a:p>
        </p:txBody>
      </p:sp>
      <p:sp>
        <p:nvSpPr>
          <p:cNvPr id="12" name="TextBox 11"/>
          <p:cNvSpPr txBox="1"/>
          <p:nvPr/>
        </p:nvSpPr>
        <p:spPr>
          <a:xfrm>
            <a:off x="1460311" y="3452884"/>
            <a:ext cx="9171296" cy="2795958"/>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In the score table the primary key is student_id+subject_id. All the columns in the score table depends on the primary key except the total_marks column which depends on the exam_name which is not a PK.</a:t>
            </a:r>
          </a:p>
          <a:p>
            <a:pPr algn="just">
              <a:lnSpc>
                <a:spcPct val="150000"/>
              </a:lnSpc>
              <a:buFont typeface="Wingdings" pitchFamily="2" charset="2"/>
              <a:buChar char="v"/>
            </a:pPr>
            <a:r>
              <a:rPr lang="en-IN" sz="2400" dirty="0">
                <a:latin typeface="Times New Roman" pitchFamily="18" charset="0"/>
                <a:cs typeface="Times New Roman" pitchFamily="18" charset="0"/>
              </a:rPr>
              <a:t>This is </a:t>
            </a:r>
            <a:r>
              <a:rPr lang="en-IN" sz="2400" b="1" dirty="0">
                <a:solidFill>
                  <a:srgbClr val="FF0000"/>
                </a:solidFill>
                <a:latin typeface="Times New Roman" pitchFamily="18" charset="0"/>
                <a:cs typeface="Times New Roman" pitchFamily="18" charset="0"/>
              </a:rPr>
              <a:t>“Transitive dependency” </a:t>
            </a:r>
          </a:p>
        </p:txBody>
      </p:sp>
      <p:pic>
        <p:nvPicPr>
          <p:cNvPr id="20482" name="Picture 2"/>
          <p:cNvPicPr>
            <a:picLocks noGrp="1" noChangeAspect="1" noChangeArrowheads="1"/>
          </p:cNvPicPr>
          <p:nvPr>
            <p:ph idx="1"/>
          </p:nvPr>
        </p:nvPicPr>
        <p:blipFill>
          <a:blip r:embed="rId2"/>
          <a:srcRect/>
          <a:stretch>
            <a:fillRect/>
          </a:stretch>
        </p:blipFill>
        <p:spPr bwMode="auto">
          <a:xfrm>
            <a:off x="2422785" y="1466873"/>
            <a:ext cx="6124575" cy="1958715"/>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p>
        </p:txBody>
      </p:sp>
      <p:sp>
        <p:nvSpPr>
          <p:cNvPr id="4" name="Date Placeholder 3"/>
          <p:cNvSpPr>
            <a:spLocks noGrp="1"/>
          </p:cNvSpPr>
          <p:nvPr>
            <p:ph type="dt" sz="half" idx="10"/>
          </p:nvPr>
        </p:nvSpPr>
        <p:spPr/>
        <p:txBody>
          <a:bodyPr/>
          <a:lstStyle/>
          <a:p>
            <a:fld id="{0542CD18-ACBC-4BAF-B151-1D0640043E5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82</a:t>
            </a:fld>
            <a:endParaRPr lang="en-IN"/>
          </a:p>
        </p:txBody>
      </p:sp>
      <p:sp>
        <p:nvSpPr>
          <p:cNvPr id="12" name="TextBox 11"/>
          <p:cNvSpPr txBox="1"/>
          <p:nvPr/>
        </p:nvSpPr>
        <p:spPr>
          <a:xfrm>
            <a:off x="5800299" y="1460311"/>
            <a:ext cx="5486399" cy="4524315"/>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When there is a  attribute in a that table depends on some non- prime attribute and not on the prime attribute is known as </a:t>
            </a:r>
            <a:r>
              <a:rPr lang="en-IN" sz="2400" b="1" dirty="0">
                <a:solidFill>
                  <a:srgbClr val="FF0000"/>
                </a:solidFill>
                <a:latin typeface="Times New Roman" pitchFamily="18" charset="0"/>
                <a:cs typeface="Times New Roman" pitchFamily="18" charset="0"/>
              </a:rPr>
              <a:t>“Transitive dependency”</a:t>
            </a:r>
          </a:p>
          <a:p>
            <a:pPr algn="just">
              <a:lnSpc>
                <a:spcPct val="150000"/>
              </a:lnSpc>
              <a:buFont typeface="Wingdings" pitchFamily="2" charset="2"/>
              <a:buChar char="v"/>
            </a:pPr>
            <a:r>
              <a:rPr lang="en-IN" sz="2400" dirty="0">
                <a:latin typeface="Times New Roman" pitchFamily="18" charset="0"/>
                <a:cs typeface="Times New Roman" pitchFamily="18" charset="0"/>
              </a:rPr>
              <a:t>Solution is: Create a new table with exam name and total marks and put them in the exam table and use them with </a:t>
            </a:r>
            <a:r>
              <a:rPr lang="en-IN" sz="2400" b="1" dirty="0">
                <a:solidFill>
                  <a:srgbClr val="FF0000"/>
                </a:solidFill>
                <a:latin typeface="Times New Roman" pitchFamily="18" charset="0"/>
                <a:cs typeface="Times New Roman" pitchFamily="18" charset="0"/>
              </a:rPr>
              <a:t>exam_id</a:t>
            </a:r>
            <a:r>
              <a:rPr lang="en-IN" sz="2400" dirty="0">
                <a:latin typeface="Times New Roman" pitchFamily="18" charset="0"/>
                <a:cs typeface="Times New Roman" pitchFamily="18" charset="0"/>
              </a:rPr>
              <a:t> wherever required.</a:t>
            </a:r>
          </a:p>
        </p:txBody>
      </p:sp>
      <p:pic>
        <p:nvPicPr>
          <p:cNvPr id="21506" name="Picture 2"/>
          <p:cNvPicPr>
            <a:picLocks noGrp="1" noChangeAspect="1" noChangeArrowheads="1"/>
          </p:cNvPicPr>
          <p:nvPr>
            <p:ph idx="1"/>
          </p:nvPr>
        </p:nvPicPr>
        <p:blipFill>
          <a:blip r:embed="rId2"/>
          <a:srcRect/>
          <a:stretch>
            <a:fillRect/>
          </a:stretch>
        </p:blipFill>
        <p:spPr bwMode="auto">
          <a:xfrm>
            <a:off x="788182" y="1689858"/>
            <a:ext cx="4739162" cy="3796542"/>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endParaRPr lang="en-IN" dirty="0"/>
          </a:p>
        </p:txBody>
      </p:sp>
      <p:sp>
        <p:nvSpPr>
          <p:cNvPr id="4" name="Date Placeholder 3"/>
          <p:cNvSpPr>
            <a:spLocks noGrp="1"/>
          </p:cNvSpPr>
          <p:nvPr>
            <p:ph type="dt" sz="half" idx="10"/>
          </p:nvPr>
        </p:nvSpPr>
        <p:spPr/>
        <p:txBody>
          <a:bodyPr/>
          <a:lstStyle/>
          <a:p>
            <a:fld id="{AD6BD179-E2C5-4A26-B0B9-7593AC5DAF0C}"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83</a:t>
            </a:fld>
            <a:endParaRPr lang="en-IN"/>
          </a:p>
        </p:txBody>
      </p:sp>
      <p:pic>
        <p:nvPicPr>
          <p:cNvPr id="22530" name="Picture 2"/>
          <p:cNvPicPr>
            <a:picLocks noGrp="1" noChangeAspect="1" noChangeArrowheads="1"/>
          </p:cNvPicPr>
          <p:nvPr>
            <p:ph idx="1"/>
          </p:nvPr>
        </p:nvPicPr>
        <p:blipFill>
          <a:blip r:embed="rId2"/>
          <a:srcRect/>
          <a:stretch>
            <a:fillRect/>
          </a:stretch>
        </p:blipFill>
        <p:spPr bwMode="auto">
          <a:xfrm>
            <a:off x="1952223" y="1464386"/>
            <a:ext cx="7696744" cy="4731698"/>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Third Normal Form : 3NF</a:t>
            </a:r>
            <a:endParaRPr lang="en-IN" dirty="0"/>
          </a:p>
        </p:txBody>
      </p:sp>
      <p:sp>
        <p:nvSpPr>
          <p:cNvPr id="3" name="Content Placeholder 2"/>
          <p:cNvSpPr>
            <a:spLocks noGrp="1"/>
          </p:cNvSpPr>
          <p:nvPr>
            <p:ph idx="1"/>
          </p:nvPr>
        </p:nvSpPr>
        <p:spPr/>
        <p:txBody>
          <a:bodyPr>
            <a:normAutofit lnSpcReduction="10000"/>
          </a:bodyPr>
          <a:lstStyle/>
          <a:p>
            <a:pPr>
              <a:lnSpc>
                <a:spcPct val="120000"/>
              </a:lnSpc>
              <a:buFont typeface="Wingdings" pitchFamily="2" charset="2"/>
              <a:buChar char="v"/>
            </a:pPr>
            <a:r>
              <a:rPr lang="en-US" altLang="en-US" sz="2400" b="1" dirty="0">
                <a:solidFill>
                  <a:srgbClr val="FF0000"/>
                </a:solidFill>
                <a:latin typeface="Times New Roman" pitchFamily="18" charset="0"/>
                <a:cs typeface="Times New Roman" pitchFamily="18" charset="0"/>
              </a:rPr>
              <a:t>Definition:</a:t>
            </a:r>
          </a:p>
          <a:p>
            <a:pPr lvl="1">
              <a:lnSpc>
                <a:spcPct val="120000"/>
              </a:lnSpc>
              <a:buFont typeface="Wingdings" pitchFamily="2" charset="2"/>
              <a:buChar char="Ø"/>
            </a:pPr>
            <a:r>
              <a:rPr lang="en-US" altLang="en-US" sz="2400" b="1" dirty="0">
                <a:solidFill>
                  <a:srgbClr val="0070C0"/>
                </a:solidFill>
                <a:latin typeface="Times New Roman" pitchFamily="18" charset="0"/>
                <a:cs typeface="Times New Roman" pitchFamily="18" charset="0"/>
              </a:rPr>
              <a:t>Transitive functional dependency:</a:t>
            </a:r>
            <a:r>
              <a:rPr lang="en-US" altLang="en-US" sz="2400" dirty="0">
                <a:solidFill>
                  <a:schemeClr val="tx1"/>
                </a:solidFill>
                <a:latin typeface="Times New Roman" pitchFamily="18" charset="0"/>
                <a:cs typeface="Times New Roman" pitchFamily="18" charset="0"/>
              </a:rPr>
              <a:t> a FD  X -&gt; Z that can be derived from two FDs   X -&gt; Y and </a:t>
            </a:r>
          </a:p>
          <a:p>
            <a:pPr lvl="1">
              <a:lnSpc>
                <a:spcPct val="120000"/>
              </a:lnSpc>
              <a:buNone/>
            </a:pPr>
            <a:r>
              <a:rPr lang="en-US" altLang="en-US" sz="2400" dirty="0">
                <a:solidFill>
                  <a:schemeClr val="tx1"/>
                </a:solidFill>
                <a:latin typeface="Times New Roman" pitchFamily="18" charset="0"/>
                <a:cs typeface="Times New Roman" pitchFamily="18" charset="0"/>
              </a:rPr>
              <a:t>   Y -&gt; Z </a:t>
            </a:r>
          </a:p>
          <a:p>
            <a:pPr>
              <a:lnSpc>
                <a:spcPct val="120000"/>
              </a:lnSpc>
              <a:buFont typeface="Wingdings" pitchFamily="2" charset="2"/>
              <a:buChar char="v"/>
            </a:pPr>
            <a:r>
              <a:rPr lang="en-US" altLang="en-US" sz="2400" b="1" dirty="0">
                <a:solidFill>
                  <a:srgbClr val="FF0000"/>
                </a:solidFill>
                <a:latin typeface="Times New Roman" pitchFamily="18" charset="0"/>
                <a:cs typeface="Times New Roman" pitchFamily="18" charset="0"/>
              </a:rPr>
              <a:t>Examples:</a:t>
            </a:r>
          </a:p>
          <a:p>
            <a:pPr lvl="1">
              <a:lnSpc>
                <a:spcPct val="120000"/>
              </a:lnSpc>
              <a:buFont typeface="Wingdings" pitchFamily="2" charset="2"/>
              <a:buChar char="Ø"/>
            </a:pPr>
            <a:r>
              <a:rPr lang="en-US" altLang="en-US" sz="2400" dirty="0">
                <a:solidFill>
                  <a:srgbClr val="0070C0"/>
                </a:solidFill>
                <a:latin typeface="Times New Roman" pitchFamily="18" charset="0"/>
                <a:cs typeface="Times New Roman" pitchFamily="18" charset="0"/>
              </a:rPr>
              <a:t>SSN -&gt; DMGRSSN</a:t>
            </a:r>
            <a:r>
              <a:rPr lang="en-US" altLang="en-US" sz="2400" dirty="0">
                <a:solidFill>
                  <a:schemeClr val="tx1"/>
                </a:solidFill>
                <a:latin typeface="Times New Roman" pitchFamily="18" charset="0"/>
                <a:cs typeface="Times New Roman" pitchFamily="18" charset="0"/>
              </a:rPr>
              <a:t> is a </a:t>
            </a:r>
            <a:r>
              <a:rPr lang="en-US" altLang="en-US" sz="2400" b="1" dirty="0">
                <a:solidFill>
                  <a:schemeClr val="tx1"/>
                </a:solidFill>
                <a:latin typeface="Times New Roman" pitchFamily="18" charset="0"/>
                <a:cs typeface="Times New Roman" pitchFamily="18" charset="0"/>
              </a:rPr>
              <a:t>transitive</a:t>
            </a:r>
            <a:r>
              <a:rPr lang="en-US" altLang="en-US" sz="2400" dirty="0">
                <a:solidFill>
                  <a:schemeClr val="tx1"/>
                </a:solidFill>
                <a:latin typeface="Times New Roman" pitchFamily="18" charset="0"/>
                <a:cs typeface="Times New Roman" pitchFamily="18" charset="0"/>
              </a:rPr>
              <a:t> FD </a:t>
            </a:r>
          </a:p>
          <a:p>
            <a:pPr lvl="2">
              <a:lnSpc>
                <a:spcPct val="120000"/>
              </a:lnSpc>
            </a:pPr>
            <a:r>
              <a:rPr lang="en-US" altLang="en-US" sz="2400" dirty="0">
                <a:solidFill>
                  <a:schemeClr val="tx1"/>
                </a:solidFill>
                <a:latin typeface="Times New Roman" pitchFamily="18" charset="0"/>
                <a:cs typeface="Times New Roman" pitchFamily="18" charset="0"/>
              </a:rPr>
              <a:t>Since SSN -&gt; DNUMBER and DNUMBER -&gt; DMGRSSN hold </a:t>
            </a:r>
          </a:p>
          <a:p>
            <a:pPr lvl="1">
              <a:lnSpc>
                <a:spcPct val="120000"/>
              </a:lnSpc>
              <a:buFont typeface="Wingdings" pitchFamily="2" charset="2"/>
              <a:buChar char="Ø"/>
            </a:pPr>
            <a:r>
              <a:rPr lang="en-US" altLang="en-US" sz="2400" dirty="0">
                <a:solidFill>
                  <a:srgbClr val="0070C0"/>
                </a:solidFill>
                <a:latin typeface="Times New Roman" pitchFamily="18" charset="0"/>
                <a:cs typeface="Times New Roman" pitchFamily="18" charset="0"/>
              </a:rPr>
              <a:t>SSN -&gt; ENAME </a:t>
            </a:r>
            <a:r>
              <a:rPr lang="en-US" altLang="en-US" sz="2400" dirty="0">
                <a:solidFill>
                  <a:schemeClr val="tx1"/>
                </a:solidFill>
                <a:latin typeface="Times New Roman" pitchFamily="18" charset="0"/>
                <a:cs typeface="Times New Roman" pitchFamily="18" charset="0"/>
              </a:rPr>
              <a:t>is </a:t>
            </a:r>
            <a:r>
              <a:rPr lang="en-US" altLang="en-US" sz="2400" b="1" dirty="0">
                <a:solidFill>
                  <a:schemeClr val="tx1"/>
                </a:solidFill>
                <a:latin typeface="Times New Roman" pitchFamily="18" charset="0"/>
                <a:cs typeface="Times New Roman" pitchFamily="18" charset="0"/>
              </a:rPr>
              <a:t>non-transitive</a:t>
            </a:r>
          </a:p>
          <a:p>
            <a:pPr lvl="2">
              <a:lnSpc>
                <a:spcPct val="120000"/>
              </a:lnSpc>
            </a:pPr>
            <a:r>
              <a:rPr lang="en-US" altLang="en-US" sz="2400" dirty="0">
                <a:solidFill>
                  <a:schemeClr val="tx1"/>
                </a:solidFill>
                <a:latin typeface="Times New Roman" pitchFamily="18" charset="0"/>
                <a:cs typeface="Times New Roman" pitchFamily="18" charset="0"/>
              </a:rPr>
              <a:t>Since there is no set of attributes X where SSN -&gt; X and X -&gt; ENAME </a:t>
            </a:r>
          </a:p>
          <a:p>
            <a:pPr>
              <a:lnSpc>
                <a:spcPct val="12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AD79BDE-06C1-40A7-BAFA-E59713F788E1}"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Normalizing into 3NF</a:t>
            </a:r>
            <a:endParaRPr lang="en-IN" dirty="0"/>
          </a:p>
        </p:txBody>
      </p:sp>
      <p:sp>
        <p:nvSpPr>
          <p:cNvPr id="4" name="Date Placeholder 3"/>
          <p:cNvSpPr>
            <a:spLocks noGrp="1"/>
          </p:cNvSpPr>
          <p:nvPr>
            <p:ph type="dt" sz="half" idx="10"/>
          </p:nvPr>
        </p:nvSpPr>
        <p:spPr/>
        <p:txBody>
          <a:bodyPr/>
          <a:lstStyle/>
          <a:p>
            <a:fld id="{4B32A0AE-AABB-4BAA-B13F-AEC2961C68D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85</a:t>
            </a:fld>
            <a:endParaRPr lang="en-IN"/>
          </a:p>
        </p:txBody>
      </p:sp>
      <p:sp>
        <p:nvSpPr>
          <p:cNvPr id="17" name="Content Placeholder 16"/>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srcRect b="1379"/>
          <a:stretch>
            <a:fillRect/>
          </a:stretch>
        </p:blipFill>
        <p:spPr bwMode="auto">
          <a:xfrm>
            <a:off x="1132764" y="1501256"/>
            <a:ext cx="9949218" cy="4285397"/>
          </a:xfrm>
          <a:prstGeom prst="rect">
            <a:avLst/>
          </a:prstGeom>
          <a:noFill/>
          <a:ln w="9525">
            <a:noFill/>
            <a:miter lim="800000"/>
            <a:headEnd/>
            <a:tailEnd/>
          </a:ln>
          <a:effectLst/>
        </p:spPr>
      </p:pic>
      <p:sp>
        <p:nvSpPr>
          <p:cNvPr id="9" name="Oval 8"/>
          <p:cNvSpPr/>
          <p:nvPr/>
        </p:nvSpPr>
        <p:spPr>
          <a:xfrm>
            <a:off x="3289110" y="1937982"/>
            <a:ext cx="1023583" cy="600502"/>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6498608" y="1953905"/>
            <a:ext cx="1266967" cy="600502"/>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9025718" y="1956179"/>
            <a:ext cx="1266967" cy="600502"/>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urved Down Arrow 11"/>
          <p:cNvSpPr/>
          <p:nvPr/>
        </p:nvSpPr>
        <p:spPr>
          <a:xfrm>
            <a:off x="7028598" y="1514901"/>
            <a:ext cx="3016155" cy="3821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urved Down Arrow 13"/>
          <p:cNvSpPr/>
          <p:nvPr/>
        </p:nvSpPr>
        <p:spPr>
          <a:xfrm>
            <a:off x="3987421" y="1530823"/>
            <a:ext cx="3016155" cy="3821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Normalizing into 2NF and 3NF</a:t>
            </a:r>
            <a:endParaRPr lang="en-IN" dirty="0"/>
          </a:p>
        </p:txBody>
      </p:sp>
      <p:sp>
        <p:nvSpPr>
          <p:cNvPr id="4" name="Date Placeholder 3"/>
          <p:cNvSpPr>
            <a:spLocks noGrp="1"/>
          </p:cNvSpPr>
          <p:nvPr>
            <p:ph type="dt" sz="half" idx="10"/>
          </p:nvPr>
        </p:nvSpPr>
        <p:spPr/>
        <p:txBody>
          <a:bodyPr/>
          <a:lstStyle/>
          <a:p>
            <a:fld id="{565E9588-0220-4A5C-A22E-89440B5E8407}"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86</a:t>
            </a:fld>
            <a:endParaRPr lang="en-IN"/>
          </a:p>
        </p:txBody>
      </p:sp>
      <p:pic>
        <p:nvPicPr>
          <p:cNvPr id="8" name="Picture 4"/>
          <p:cNvPicPr>
            <a:picLocks noGrp="1" noChangeAspect="1" noChangeArrowheads="1"/>
          </p:cNvPicPr>
          <p:nvPr>
            <p:ph idx="1"/>
          </p:nvPr>
        </p:nvPicPr>
        <p:blipFill>
          <a:blip r:embed="rId2"/>
          <a:srcRect/>
          <a:stretch>
            <a:fillRect/>
          </a:stretch>
        </p:blipFill>
        <p:spPr>
          <a:xfrm>
            <a:off x="1288472" y="1413164"/>
            <a:ext cx="9601201" cy="4890654"/>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Normalize the following  relation</a:t>
            </a:r>
            <a:endParaRPr lang="en-IN" b="1" dirty="0">
              <a:solidFill>
                <a:srgbClr val="92278F"/>
              </a:solidFill>
            </a:endParaRPr>
          </a:p>
        </p:txBody>
      </p:sp>
      <p:sp>
        <p:nvSpPr>
          <p:cNvPr id="4" name="Date Placeholder 3"/>
          <p:cNvSpPr>
            <a:spLocks noGrp="1"/>
          </p:cNvSpPr>
          <p:nvPr>
            <p:ph type="dt" sz="half" idx="10"/>
          </p:nvPr>
        </p:nvSpPr>
        <p:spPr/>
        <p:txBody>
          <a:bodyPr/>
          <a:lstStyle/>
          <a:p>
            <a:fld id="{A4E48723-788A-4B26-9842-2BE489808CCB}"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87</a:t>
            </a:fld>
            <a:endParaRPr lang="en-IN"/>
          </a:p>
        </p:txBody>
      </p:sp>
      <p:pic>
        <p:nvPicPr>
          <p:cNvPr id="3075" name="Picture 3"/>
          <p:cNvPicPr>
            <a:picLocks noGrp="1" noChangeAspect="1" noChangeArrowheads="1"/>
          </p:cNvPicPr>
          <p:nvPr>
            <p:ph idx="1"/>
          </p:nvPr>
        </p:nvPicPr>
        <p:blipFill>
          <a:blip r:embed="rId2"/>
          <a:srcRect/>
          <a:stretch>
            <a:fillRect/>
          </a:stretch>
        </p:blipFill>
        <p:spPr bwMode="auto">
          <a:xfrm>
            <a:off x="1510145" y="1717964"/>
            <a:ext cx="9296400" cy="38100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Normalizing into 2NF</a:t>
            </a:r>
            <a:endParaRPr lang="en-IN" dirty="0"/>
          </a:p>
        </p:txBody>
      </p:sp>
      <p:sp>
        <p:nvSpPr>
          <p:cNvPr id="4" name="Date Placeholder 3"/>
          <p:cNvSpPr>
            <a:spLocks noGrp="1"/>
          </p:cNvSpPr>
          <p:nvPr>
            <p:ph type="dt" sz="half" idx="10"/>
          </p:nvPr>
        </p:nvSpPr>
        <p:spPr/>
        <p:txBody>
          <a:bodyPr/>
          <a:lstStyle/>
          <a:p>
            <a:fld id="{DC38E484-951A-48B2-B57D-78FF620F42B2}"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88</a:t>
            </a:fld>
            <a:endParaRPr lang="en-IN"/>
          </a:p>
        </p:txBody>
      </p:sp>
      <p:pic>
        <p:nvPicPr>
          <p:cNvPr id="7" name="Picture 4" descr="Pink tissue paper"/>
          <p:cNvPicPr>
            <a:picLocks noGrp="1" noChangeAspect="1" noChangeArrowheads="1"/>
          </p:cNvPicPr>
          <p:nvPr>
            <p:ph idx="1"/>
          </p:nvPr>
        </p:nvPicPr>
        <p:blipFill>
          <a:blip r:embed="rId2"/>
          <a:srcRect/>
          <a:stretch>
            <a:fillRect/>
          </a:stretch>
        </p:blipFill>
        <p:spPr bwMode="auto">
          <a:xfrm>
            <a:off x="1330036" y="1563688"/>
            <a:ext cx="9019309" cy="43053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Normalizing into 3NF</a:t>
            </a:r>
            <a:endParaRPr lang="en-IN" dirty="0"/>
          </a:p>
        </p:txBody>
      </p:sp>
      <p:sp>
        <p:nvSpPr>
          <p:cNvPr id="4" name="Date Placeholder 3"/>
          <p:cNvSpPr>
            <a:spLocks noGrp="1"/>
          </p:cNvSpPr>
          <p:nvPr>
            <p:ph type="dt" sz="half" idx="10"/>
          </p:nvPr>
        </p:nvSpPr>
        <p:spPr/>
        <p:txBody>
          <a:bodyPr/>
          <a:lstStyle/>
          <a:p>
            <a:fld id="{8BA34C9F-5486-4CA2-A4E0-E3136DDB8A10}"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89</a:t>
            </a:fld>
            <a:endParaRPr lang="en-IN"/>
          </a:p>
        </p:txBody>
      </p:sp>
      <p:pic>
        <p:nvPicPr>
          <p:cNvPr id="7" name="Picture 4" descr="Pink tissue paper"/>
          <p:cNvPicPr>
            <a:picLocks noGrp="1" noChangeAspect="1" noChangeArrowheads="1"/>
          </p:cNvPicPr>
          <p:nvPr>
            <p:ph idx="1"/>
          </p:nvPr>
        </p:nvPicPr>
        <p:blipFill>
          <a:blip r:embed="rId2"/>
          <a:srcRect/>
          <a:stretch>
            <a:fillRect/>
          </a:stretch>
        </p:blipFill>
        <p:spPr bwMode="auto">
          <a:xfrm>
            <a:off x="1316182" y="1563688"/>
            <a:ext cx="9006523" cy="4305300"/>
          </a:xfrm>
          <a:prstGeom prst="rect">
            <a:avLst/>
          </a:prstGeom>
          <a:noFill/>
          <a:ln w="9525" algn="ctr">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Anamoly</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D14CB2DB-86D1-4DA7-8D9F-B9AD78C177C6}"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a:t>
            </a:fld>
            <a:endParaRPr lang="en-IN"/>
          </a:p>
        </p:txBody>
      </p:sp>
      <p:sp>
        <p:nvSpPr>
          <p:cNvPr id="7" name="Rectangle: Rounded Corners 3">
            <a:extLst>
              <a:ext uri="{FF2B5EF4-FFF2-40B4-BE49-F238E27FC236}">
                <a16:creationId xmlns:a16="http://schemas.microsoft.com/office/drawing/2014/main" id="{05FA1FB7-EAE3-4115-AA51-CB176B54A21C}"/>
              </a:ext>
            </a:extLst>
          </p:cNvPr>
          <p:cNvSpPr/>
          <p:nvPr/>
        </p:nvSpPr>
        <p:spPr>
          <a:xfrm>
            <a:off x="1427018" y="3805382"/>
            <a:ext cx="3546764" cy="877455"/>
          </a:xfrm>
          <a:prstGeom prst="roundRect">
            <a:avLst>
              <a:gd name="adj" fmla="val 36667"/>
            </a:avLst>
          </a:prstGeom>
          <a:solidFill>
            <a:srgbClr val="F62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too much redundancy </a:t>
            </a:r>
          </a:p>
        </p:txBody>
      </p:sp>
      <p:sp>
        <p:nvSpPr>
          <p:cNvPr id="8" name="Rectangle: Rounded Corners 5">
            <a:extLst>
              <a:ext uri="{FF2B5EF4-FFF2-40B4-BE49-F238E27FC236}">
                <a16:creationId xmlns:a16="http://schemas.microsoft.com/office/drawing/2014/main" id="{863A3E6A-60E0-4319-8DB3-568C1752D815}"/>
              </a:ext>
            </a:extLst>
          </p:cNvPr>
          <p:cNvSpPr/>
          <p:nvPr/>
        </p:nvSpPr>
        <p:spPr>
          <a:xfrm>
            <a:off x="7855527" y="3777674"/>
            <a:ext cx="3546764" cy="877455"/>
          </a:xfrm>
          <a:prstGeom prst="roundRect">
            <a:avLst>
              <a:gd name="adj" fmla="val 31404"/>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Poor Construction of Tables</a:t>
            </a:r>
          </a:p>
        </p:txBody>
      </p:sp>
      <p:sp>
        <p:nvSpPr>
          <p:cNvPr id="9" name="Arrow: Left-Right-Up 8">
            <a:extLst>
              <a:ext uri="{FF2B5EF4-FFF2-40B4-BE49-F238E27FC236}">
                <a16:creationId xmlns:a16="http://schemas.microsoft.com/office/drawing/2014/main" id="{4BC298B8-0EF0-4596-8AE6-758893109305}"/>
              </a:ext>
            </a:extLst>
          </p:cNvPr>
          <p:cNvSpPr/>
          <p:nvPr/>
        </p:nvSpPr>
        <p:spPr>
          <a:xfrm>
            <a:off x="5019964" y="2341421"/>
            <a:ext cx="2733963" cy="2285998"/>
          </a:xfrm>
          <a:prstGeom prst="leftRightUpArrow">
            <a:avLst>
              <a:gd name="adj1" fmla="val 15191"/>
              <a:gd name="adj2" fmla="val 25000"/>
              <a:gd name="adj3" fmla="val 25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34B5CFF-AF72-4699-93D9-7A203554603A}"/>
              </a:ext>
            </a:extLst>
          </p:cNvPr>
          <p:cNvSpPr txBox="1"/>
          <p:nvPr/>
        </p:nvSpPr>
        <p:spPr>
          <a:xfrm>
            <a:off x="5661891" y="1801093"/>
            <a:ext cx="1460656" cy="369332"/>
          </a:xfrm>
          <a:prstGeom prst="rect">
            <a:avLst/>
          </a:prstGeom>
          <a:noFill/>
        </p:spPr>
        <p:txBody>
          <a:bodyPr wrap="none" rtlCol="0">
            <a:spAutoFit/>
          </a:bodyPr>
          <a:lstStyle/>
          <a:p>
            <a:r>
              <a:rPr lang="en-GB" dirty="0"/>
              <a:t>Caused due to</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761251-015D-49E4-AE3F-74AF797F6FA4}"/>
              </a:ext>
            </a:extLst>
          </p:cNvPr>
          <p:cNvSpPr txBox="1"/>
          <p:nvPr/>
        </p:nvSpPr>
        <p:spPr>
          <a:xfrm>
            <a:off x="1373795" y="2660073"/>
            <a:ext cx="9110251" cy="2123658"/>
          </a:xfrm>
          <a:prstGeom prst="rect">
            <a:avLst/>
          </a:prstGeom>
          <a:noFill/>
        </p:spPr>
        <p:txBody>
          <a:bodyPr wrap="none" rtlCol="0">
            <a:spAutoFit/>
          </a:bodyPr>
          <a:lstStyle/>
          <a:p>
            <a:pPr algn="ctr"/>
            <a:r>
              <a:rPr lang="en-GB" sz="6600" dirty="0"/>
              <a:t>Boyce-Codd Normal Form</a:t>
            </a:r>
          </a:p>
          <a:p>
            <a:pPr algn="ctr"/>
            <a:r>
              <a:rPr lang="en-GB" sz="6600" dirty="0"/>
              <a:t>BCNF</a:t>
            </a:r>
          </a:p>
        </p:txBody>
      </p:sp>
      <p:sp>
        <p:nvSpPr>
          <p:cNvPr id="3" name="Date Placeholder 2">
            <a:extLst>
              <a:ext uri="{FF2B5EF4-FFF2-40B4-BE49-F238E27FC236}">
                <a16:creationId xmlns:a16="http://schemas.microsoft.com/office/drawing/2014/main" id="{FB1B6C9B-E4FC-7DC5-A4C8-4A2322EC5CDA}"/>
              </a:ext>
            </a:extLst>
          </p:cNvPr>
          <p:cNvSpPr>
            <a:spLocks noGrp="1"/>
          </p:cNvSpPr>
          <p:nvPr>
            <p:ph type="dt" sz="half" idx="10"/>
          </p:nvPr>
        </p:nvSpPr>
        <p:spPr/>
        <p:txBody>
          <a:bodyPr/>
          <a:lstStyle/>
          <a:p>
            <a:fld id="{D72AA7FE-F28D-47E2-B1B0-435C4F85B7C4}" type="datetime1">
              <a:rPr lang="en-IN" smtClean="0"/>
              <a:t>18-03-2024</a:t>
            </a:fld>
            <a:endParaRPr lang="en-IN"/>
          </a:p>
        </p:txBody>
      </p:sp>
      <p:sp>
        <p:nvSpPr>
          <p:cNvPr id="5" name="Slide Number Placeholder 4">
            <a:extLst>
              <a:ext uri="{FF2B5EF4-FFF2-40B4-BE49-F238E27FC236}">
                <a16:creationId xmlns:a16="http://schemas.microsoft.com/office/drawing/2014/main" id="{1923B8E7-BD01-576D-8636-FFE11A879D2F}"/>
              </a:ext>
            </a:extLst>
          </p:cNvPr>
          <p:cNvSpPr>
            <a:spLocks noGrp="1"/>
          </p:cNvSpPr>
          <p:nvPr>
            <p:ph type="sldNum" sz="quarter" idx="12"/>
          </p:nvPr>
        </p:nvSpPr>
        <p:spPr/>
        <p:txBody>
          <a:bodyPr/>
          <a:lstStyle/>
          <a:p>
            <a:fld id="{E40ACE51-2A07-47A0-928F-9E7C07ADCF05}" type="slidenum">
              <a:rPr lang="en-IN" smtClean="0"/>
              <a:pPr/>
              <a:t>90</a:t>
            </a:fld>
            <a:endParaRPr lang="en-IN"/>
          </a:p>
        </p:txBody>
      </p:sp>
    </p:spTree>
    <p:extLst>
      <p:ext uri="{BB962C8B-B14F-4D97-AF65-F5344CB8AC3E}">
        <p14:creationId xmlns:p14="http://schemas.microsoft.com/office/powerpoint/2010/main" val="26907681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a:t>
            </a:r>
            <a:r>
              <a:rPr lang="en-US" altLang="en-US" b="1" dirty="0" err="1">
                <a:solidFill>
                  <a:srgbClr val="92278F"/>
                </a:solidFill>
              </a:rPr>
              <a:t>Codd</a:t>
            </a:r>
            <a:r>
              <a:rPr lang="en-US" altLang="en-US" b="1" dirty="0">
                <a:solidFill>
                  <a:srgbClr val="92278F"/>
                </a:solidFill>
              </a:rPr>
              <a:t> Normal Form) </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B8B1DAD2-C66C-475B-84AD-B2CF4E4F287D}"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91</a:t>
            </a:fld>
            <a:endParaRPr lang="en-IN"/>
          </a:p>
        </p:txBody>
      </p:sp>
      <p:sp>
        <p:nvSpPr>
          <p:cNvPr id="7" name="Rectangle: Rounded Corners 3">
            <a:extLst>
              <a:ext uri="{FF2B5EF4-FFF2-40B4-BE49-F238E27FC236}">
                <a16:creationId xmlns:a16="http://schemas.microsoft.com/office/drawing/2014/main" id="{5191DC99-A0EB-494B-AE07-19A066F2CF73}"/>
              </a:ext>
            </a:extLst>
          </p:cNvPr>
          <p:cNvSpPr/>
          <p:nvPr/>
        </p:nvSpPr>
        <p:spPr>
          <a:xfrm>
            <a:off x="1565564" y="2299855"/>
            <a:ext cx="1560945" cy="658091"/>
          </a:xfrm>
          <a:prstGeom prst="roundRect">
            <a:avLst>
              <a:gd name="adj" fmla="val 461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t>2 Rules</a:t>
            </a:r>
          </a:p>
        </p:txBody>
      </p:sp>
      <p:sp>
        <p:nvSpPr>
          <p:cNvPr id="8" name="TextBox 7">
            <a:extLst>
              <a:ext uri="{FF2B5EF4-FFF2-40B4-BE49-F238E27FC236}">
                <a16:creationId xmlns:a16="http://schemas.microsoft.com/office/drawing/2014/main" id="{C3B8DB40-6666-49A1-9DDA-92BC677F59F8}"/>
              </a:ext>
            </a:extLst>
          </p:cNvPr>
          <p:cNvSpPr txBox="1"/>
          <p:nvPr/>
        </p:nvSpPr>
        <p:spPr>
          <a:xfrm>
            <a:off x="4548909" y="2186711"/>
            <a:ext cx="6096000" cy="2977482"/>
          </a:xfrm>
          <a:prstGeom prst="rect">
            <a:avLst/>
          </a:prstGeom>
          <a:noFill/>
        </p:spPr>
        <p:txBody>
          <a:bodyPr wrap="square">
            <a:spAutoFit/>
          </a:bodyPr>
          <a:lstStyle/>
          <a:p>
            <a:pPr marL="342900" indent="-342900" algn="just">
              <a:lnSpc>
                <a:spcPct val="150000"/>
              </a:lnSpc>
              <a:buFont typeface="+mj-lt"/>
              <a:buAutoNum type="arabicPeriod"/>
            </a:pPr>
            <a:r>
              <a:rPr lang="en-GB" sz="3200" dirty="0">
                <a:latin typeface="Times New Roman" pitchFamily="18" charset="0"/>
                <a:cs typeface="Times New Roman" pitchFamily="18" charset="0"/>
              </a:rPr>
              <a:t>It should be in the Third Normal Form.</a:t>
            </a:r>
          </a:p>
          <a:p>
            <a:pPr marL="342900" indent="-342900" algn="just">
              <a:lnSpc>
                <a:spcPct val="150000"/>
              </a:lnSpc>
              <a:buFont typeface="+mj-lt"/>
              <a:buAutoNum type="arabicPeriod"/>
            </a:pPr>
            <a:r>
              <a:rPr lang="en-GB" sz="3200" dirty="0">
                <a:latin typeface="Times New Roman" pitchFamily="18" charset="0"/>
                <a:cs typeface="Times New Roman" pitchFamily="18" charset="0"/>
              </a:rPr>
              <a:t>for any dependency A → B, A should be a super key.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a:t>
            </a:r>
            <a:r>
              <a:rPr lang="en-US" altLang="en-US" b="1" dirty="0" err="1">
                <a:solidFill>
                  <a:srgbClr val="92278F"/>
                </a:solidFill>
              </a:rPr>
              <a:t>Codd</a:t>
            </a:r>
            <a:r>
              <a:rPr lang="en-US" altLang="en-US" b="1" dirty="0">
                <a:solidFill>
                  <a:srgbClr val="92278F"/>
                </a:solidFill>
              </a:rPr>
              <a:t> Normal Form) </a:t>
            </a:r>
            <a:endParaRPr lang="en-IN" b="1" dirty="0">
              <a:solidFill>
                <a:srgbClr val="92278F"/>
              </a:solidFill>
            </a:endParaRPr>
          </a:p>
        </p:txBody>
      </p:sp>
      <p:sp>
        <p:nvSpPr>
          <p:cNvPr id="3" name="Content Placeholder 2"/>
          <p:cNvSpPr>
            <a:spLocks noGrp="1"/>
          </p:cNvSpPr>
          <p:nvPr>
            <p:ph idx="1"/>
          </p:nvPr>
        </p:nvSpPr>
        <p:spPr/>
        <p:txBody>
          <a:bodyPr>
            <a:normAutofit fontScale="92500" lnSpcReduction="20000"/>
          </a:bodyPr>
          <a:lstStyle/>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A relation schema R is in </a:t>
            </a:r>
            <a:r>
              <a:rPr lang="en-US" altLang="en-US" sz="2400" b="1" dirty="0">
                <a:solidFill>
                  <a:schemeClr val="tx1"/>
                </a:solidFill>
                <a:latin typeface="Times New Roman" pitchFamily="18" charset="0"/>
                <a:cs typeface="Times New Roman" pitchFamily="18" charset="0"/>
              </a:rPr>
              <a:t>Boyce-</a:t>
            </a:r>
            <a:r>
              <a:rPr lang="en-US" altLang="en-US" sz="2400" b="1" dirty="0" err="1">
                <a:solidFill>
                  <a:schemeClr val="tx1"/>
                </a:solidFill>
                <a:latin typeface="Times New Roman" pitchFamily="18" charset="0"/>
                <a:cs typeface="Times New Roman" pitchFamily="18" charset="0"/>
              </a:rPr>
              <a:t>Codd</a:t>
            </a:r>
            <a:r>
              <a:rPr lang="en-US" altLang="en-US" sz="2400" b="1" dirty="0">
                <a:solidFill>
                  <a:schemeClr val="tx1"/>
                </a:solidFill>
                <a:latin typeface="Times New Roman" pitchFamily="18" charset="0"/>
                <a:cs typeface="Times New Roman" pitchFamily="18" charset="0"/>
              </a:rPr>
              <a:t> Normal Form (BCNF)</a:t>
            </a:r>
            <a:r>
              <a:rPr lang="en-US" altLang="en-US" sz="2400" dirty="0">
                <a:solidFill>
                  <a:schemeClr val="tx1"/>
                </a:solidFill>
                <a:latin typeface="Times New Roman" pitchFamily="18" charset="0"/>
                <a:cs typeface="Times New Roman" pitchFamily="18" charset="0"/>
              </a:rPr>
              <a:t> if whenever an </a:t>
            </a:r>
            <a:r>
              <a:rPr lang="en-US" altLang="en-US" sz="2400" b="1" dirty="0">
                <a:solidFill>
                  <a:schemeClr val="tx1"/>
                </a:solidFill>
                <a:latin typeface="Times New Roman" pitchFamily="18" charset="0"/>
                <a:cs typeface="Times New Roman" pitchFamily="18" charset="0"/>
              </a:rPr>
              <a:t>FD X -&gt; A</a:t>
            </a:r>
            <a:r>
              <a:rPr lang="en-US" altLang="en-US" sz="2400" dirty="0">
                <a:solidFill>
                  <a:schemeClr val="tx1"/>
                </a:solidFill>
                <a:latin typeface="Times New Roman" pitchFamily="18" charset="0"/>
                <a:cs typeface="Times New Roman" pitchFamily="18" charset="0"/>
              </a:rPr>
              <a:t> holds in R, then </a:t>
            </a:r>
            <a:r>
              <a:rPr lang="en-US" altLang="en-US" sz="2400" b="1" dirty="0">
                <a:solidFill>
                  <a:schemeClr val="tx1"/>
                </a:solidFill>
                <a:latin typeface="Times New Roman" pitchFamily="18" charset="0"/>
                <a:cs typeface="Times New Roman" pitchFamily="18" charset="0"/>
              </a:rPr>
              <a:t>X is a </a:t>
            </a:r>
            <a:r>
              <a:rPr lang="en-US" altLang="en-US" sz="2400" b="1" dirty="0" err="1">
                <a:solidFill>
                  <a:schemeClr val="tx1"/>
                </a:solidFill>
                <a:latin typeface="Times New Roman" pitchFamily="18" charset="0"/>
                <a:cs typeface="Times New Roman" pitchFamily="18" charset="0"/>
              </a:rPr>
              <a:t>superkey</a:t>
            </a:r>
            <a:r>
              <a:rPr lang="en-US" altLang="en-US" sz="2400" dirty="0">
                <a:solidFill>
                  <a:schemeClr val="tx1"/>
                </a:solidFill>
                <a:latin typeface="Times New Roman" pitchFamily="18" charset="0"/>
                <a:cs typeface="Times New Roman" pitchFamily="18" charset="0"/>
              </a:rPr>
              <a:t> of R</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Each normal form is strictly stronger than the previous one</a:t>
            </a:r>
          </a:p>
          <a:p>
            <a:pPr lvl="1" algn="just">
              <a:lnSpc>
                <a:spcPct val="150000"/>
              </a:lnSpc>
            </a:pPr>
            <a:r>
              <a:rPr lang="en-US" altLang="en-US" sz="2400" dirty="0">
                <a:solidFill>
                  <a:schemeClr val="tx1"/>
                </a:solidFill>
                <a:latin typeface="Times New Roman" pitchFamily="18" charset="0"/>
                <a:cs typeface="Times New Roman" pitchFamily="18" charset="0"/>
              </a:rPr>
              <a:t>Every 2NF relation is in 1NF</a:t>
            </a:r>
          </a:p>
          <a:p>
            <a:pPr lvl="1" algn="just">
              <a:lnSpc>
                <a:spcPct val="150000"/>
              </a:lnSpc>
            </a:pPr>
            <a:r>
              <a:rPr lang="en-US" altLang="en-US" sz="2400" dirty="0">
                <a:solidFill>
                  <a:schemeClr val="tx1"/>
                </a:solidFill>
                <a:latin typeface="Times New Roman" pitchFamily="18" charset="0"/>
                <a:cs typeface="Times New Roman" pitchFamily="18" charset="0"/>
              </a:rPr>
              <a:t>Every 3NF relation is in 2NF</a:t>
            </a:r>
          </a:p>
          <a:p>
            <a:pPr lvl="1" algn="just">
              <a:lnSpc>
                <a:spcPct val="150000"/>
              </a:lnSpc>
            </a:pPr>
            <a:r>
              <a:rPr lang="en-US" altLang="en-US" sz="2400" dirty="0">
                <a:solidFill>
                  <a:schemeClr val="tx1"/>
                </a:solidFill>
                <a:latin typeface="Times New Roman" pitchFamily="18" charset="0"/>
                <a:cs typeface="Times New Roman" pitchFamily="18" charset="0"/>
              </a:rPr>
              <a:t>Every BCNF relation is in 3NF</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There exist relations that are in 3NF but not in BCNF.</a:t>
            </a:r>
          </a:p>
          <a:p>
            <a:pPr algn="just">
              <a:lnSpc>
                <a:spcPct val="150000"/>
              </a:lnSpc>
              <a:buFont typeface="Wingdings" pitchFamily="2" charset="2"/>
              <a:buChar char="v"/>
            </a:pPr>
            <a:r>
              <a:rPr lang="en-US" altLang="en-US" sz="2400" dirty="0">
                <a:solidFill>
                  <a:schemeClr val="tx1"/>
                </a:solidFill>
                <a:latin typeface="Times New Roman" pitchFamily="18" charset="0"/>
                <a:cs typeface="Times New Roman" pitchFamily="18" charset="0"/>
              </a:rPr>
              <a:t>The goal is to have each relation in BCNF (or 3NF) </a:t>
            </a:r>
          </a:p>
          <a:p>
            <a:pPr>
              <a:lnSpc>
                <a:spcPct val="150000"/>
              </a:lnSpc>
            </a:pPr>
            <a:endParaRPr lang="en-IN" sz="24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8F9743F-8276-410F-B205-6C6E517A5BF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92</a:t>
            </a:fld>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92278F"/>
                </a:solidFill>
              </a:rPr>
              <a:t>RECAP…</a:t>
            </a:r>
          </a:p>
        </p:txBody>
      </p:sp>
      <p:sp>
        <p:nvSpPr>
          <p:cNvPr id="4" name="Date Placeholder 3"/>
          <p:cNvSpPr>
            <a:spLocks noGrp="1"/>
          </p:cNvSpPr>
          <p:nvPr>
            <p:ph type="dt" sz="half" idx="10"/>
          </p:nvPr>
        </p:nvSpPr>
        <p:spPr/>
        <p:txBody>
          <a:bodyPr/>
          <a:lstStyle/>
          <a:p>
            <a:fld id="{02E7B195-D81C-472F-8A29-8BF718D588B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93</a:t>
            </a:fld>
            <a:endParaRPr lang="en-IN"/>
          </a:p>
        </p:txBody>
      </p:sp>
      <p:pic>
        <p:nvPicPr>
          <p:cNvPr id="23554" name="Picture 2"/>
          <p:cNvPicPr>
            <a:picLocks noGrp="1" noChangeAspect="1" noChangeArrowheads="1"/>
          </p:cNvPicPr>
          <p:nvPr>
            <p:ph idx="1"/>
          </p:nvPr>
        </p:nvPicPr>
        <p:blipFill>
          <a:blip r:embed="rId2"/>
          <a:srcRect/>
          <a:stretch>
            <a:fillRect/>
          </a:stretch>
        </p:blipFill>
        <p:spPr bwMode="auto">
          <a:xfrm>
            <a:off x="657960" y="1407876"/>
            <a:ext cx="4876800" cy="23241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682957" y="3808509"/>
            <a:ext cx="4871682" cy="2352675"/>
          </a:xfrm>
          <a:prstGeom prst="rect">
            <a:avLst/>
          </a:prstGeom>
          <a:noFill/>
          <a:ln w="9525">
            <a:noFill/>
            <a:miter lim="800000"/>
            <a:headEnd/>
            <a:tailEnd/>
          </a:ln>
          <a:effectLst/>
        </p:spPr>
      </p:pic>
      <p:pic>
        <p:nvPicPr>
          <p:cNvPr id="23556" name="Picture 4"/>
          <p:cNvPicPr>
            <a:picLocks noChangeAspect="1" noChangeArrowheads="1"/>
          </p:cNvPicPr>
          <p:nvPr/>
        </p:nvPicPr>
        <p:blipFill>
          <a:blip r:embed="rId4"/>
          <a:srcRect/>
          <a:stretch>
            <a:fillRect/>
          </a:stretch>
        </p:blipFill>
        <p:spPr bwMode="auto">
          <a:xfrm>
            <a:off x="5745922" y="1427754"/>
            <a:ext cx="4749207" cy="2339027"/>
          </a:xfrm>
          <a:prstGeom prst="rect">
            <a:avLst/>
          </a:prstGeom>
          <a:noFill/>
          <a:ln w="9525">
            <a:noFill/>
            <a:miter lim="800000"/>
            <a:headEnd/>
            <a:tailEnd/>
          </a:ln>
          <a:effectLst/>
        </p:spPr>
      </p:pic>
      <p:pic>
        <p:nvPicPr>
          <p:cNvPr id="23557" name="Picture 5"/>
          <p:cNvPicPr>
            <a:picLocks noChangeAspect="1" noChangeArrowheads="1"/>
          </p:cNvPicPr>
          <p:nvPr/>
        </p:nvPicPr>
        <p:blipFill>
          <a:blip r:embed="rId5"/>
          <a:srcRect/>
          <a:stretch>
            <a:fillRect/>
          </a:stretch>
        </p:blipFill>
        <p:spPr bwMode="auto">
          <a:xfrm>
            <a:off x="5771369" y="3884352"/>
            <a:ext cx="4751055" cy="2229845"/>
          </a:xfrm>
          <a:prstGeom prst="rect">
            <a:avLst/>
          </a:prstGeom>
          <a:noFill/>
          <a:ln w="9525">
            <a:noFill/>
            <a:miter lim="800000"/>
            <a:headEnd/>
            <a:tailEnd/>
          </a:ln>
          <a:effectLst/>
        </p:spPr>
      </p:pic>
      <p:sp>
        <p:nvSpPr>
          <p:cNvPr id="11" name="Rectangle 10"/>
          <p:cNvSpPr/>
          <p:nvPr/>
        </p:nvSpPr>
        <p:spPr>
          <a:xfrm>
            <a:off x="10699845" y="4326340"/>
            <a:ext cx="1296537" cy="1528551"/>
          </a:xfrm>
          <a:prstGeom prst="rect">
            <a:avLst/>
          </a:prstGeom>
          <a:noFill/>
          <a:ln w="539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FF0000"/>
                </a:solidFill>
                <a:latin typeface="Times New Roman" pitchFamily="18" charset="0"/>
                <a:cs typeface="Times New Roman" pitchFamily="18" charset="0"/>
              </a:rPr>
              <a:t>X </a:t>
            </a:r>
          </a:p>
          <a:p>
            <a:pPr algn="ctr"/>
            <a:r>
              <a:rPr lang="en-IN" sz="2400" dirty="0">
                <a:solidFill>
                  <a:srgbClr val="FF0000"/>
                </a:solidFill>
                <a:latin typeface="Times New Roman" pitchFamily="18" charset="0"/>
                <a:cs typeface="Times New Roman" pitchFamily="18" charset="0"/>
              </a:rPr>
              <a:t>BCNF </a:t>
            </a:r>
            <a:r>
              <a:rPr lang="en-IN" sz="2400" dirty="0" err="1">
                <a:solidFill>
                  <a:srgbClr val="FF0000"/>
                </a:solidFill>
                <a:latin typeface="Times New Roman" pitchFamily="18" charset="0"/>
                <a:cs typeface="Times New Roman" pitchFamily="18" charset="0"/>
              </a:rPr>
              <a:t>dosent</a:t>
            </a:r>
            <a:r>
              <a:rPr lang="en-IN" sz="2400" dirty="0">
                <a:solidFill>
                  <a:srgbClr val="FF0000"/>
                </a:solidFill>
                <a:latin typeface="Times New Roman" pitchFamily="18" charset="0"/>
                <a:cs typeface="Times New Roman" pitchFamily="18" charset="0"/>
              </a:rPr>
              <a:t> allow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BA8F14ED-0F64-4675-96C5-19EE0CCD2FD6}"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94</a:t>
            </a:fld>
            <a:endParaRPr lang="en-IN"/>
          </a:p>
        </p:txBody>
      </p:sp>
      <p:sp>
        <p:nvSpPr>
          <p:cNvPr id="8" name="TextBox 7"/>
          <p:cNvSpPr txBox="1"/>
          <p:nvPr/>
        </p:nvSpPr>
        <p:spPr>
          <a:xfrm>
            <a:off x="6223380" y="1828801"/>
            <a:ext cx="5117910" cy="3349956"/>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One student can </a:t>
            </a:r>
            <a:r>
              <a:rPr lang="en-IN" sz="2400" dirty="0" err="1">
                <a:latin typeface="Times New Roman" pitchFamily="18" charset="0"/>
                <a:cs typeface="Times New Roman" pitchFamily="18" charset="0"/>
              </a:rPr>
              <a:t>enroll</a:t>
            </a:r>
            <a:r>
              <a:rPr lang="en-IN" sz="2400" dirty="0">
                <a:latin typeface="Times New Roman" pitchFamily="18" charset="0"/>
                <a:cs typeface="Times New Roman" pitchFamily="18" charset="0"/>
              </a:rPr>
              <a:t> for multiple subjects.</a:t>
            </a:r>
          </a:p>
          <a:p>
            <a:pPr algn="just">
              <a:lnSpc>
                <a:spcPct val="150000"/>
              </a:lnSpc>
              <a:buFont typeface="Wingdings" pitchFamily="2" charset="2"/>
              <a:buChar char="v"/>
            </a:pPr>
            <a:r>
              <a:rPr lang="en-IN" sz="2400" dirty="0">
                <a:latin typeface="Times New Roman" pitchFamily="18" charset="0"/>
                <a:cs typeface="Times New Roman" pitchFamily="18" charset="0"/>
              </a:rPr>
              <a:t>For each subject a professor is assigned to the student.</a:t>
            </a:r>
          </a:p>
          <a:p>
            <a:pPr algn="just">
              <a:lnSpc>
                <a:spcPct val="150000"/>
              </a:lnSpc>
              <a:buFont typeface="Wingdings" pitchFamily="2" charset="2"/>
              <a:buChar char="v"/>
            </a:pPr>
            <a:r>
              <a:rPr lang="en-IN" sz="2400" dirty="0">
                <a:latin typeface="Times New Roman" pitchFamily="18" charset="0"/>
                <a:cs typeface="Times New Roman" pitchFamily="18" charset="0"/>
              </a:rPr>
              <a:t>Note: There can be multiple professors teaching one subject like java</a:t>
            </a:r>
          </a:p>
        </p:txBody>
      </p:sp>
      <p:pic>
        <p:nvPicPr>
          <p:cNvPr id="24579" name="Picture 3"/>
          <p:cNvPicPr>
            <a:picLocks noChangeAspect="1" noChangeArrowheads="1"/>
          </p:cNvPicPr>
          <p:nvPr/>
        </p:nvPicPr>
        <p:blipFill>
          <a:blip r:embed="rId2"/>
          <a:srcRect/>
          <a:stretch>
            <a:fillRect/>
          </a:stretch>
        </p:blipFill>
        <p:spPr bwMode="auto">
          <a:xfrm>
            <a:off x="981574" y="1667800"/>
            <a:ext cx="5023442" cy="3686175"/>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F6FEF79E-47EE-49C9-A992-8FEF3CCCA5F6}"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95</a:t>
            </a:fld>
            <a:endParaRPr lang="en-IN"/>
          </a:p>
        </p:txBody>
      </p:sp>
      <p:sp>
        <p:nvSpPr>
          <p:cNvPr id="8" name="TextBox 7"/>
          <p:cNvSpPr txBox="1"/>
          <p:nvPr/>
        </p:nvSpPr>
        <p:spPr>
          <a:xfrm>
            <a:off x="6223380" y="1828801"/>
            <a:ext cx="5117910" cy="2308324"/>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In this table </a:t>
            </a:r>
            <a:r>
              <a:rPr lang="en-IN" sz="2400" b="1" dirty="0">
                <a:solidFill>
                  <a:srgbClr val="FF0000"/>
                </a:solidFill>
                <a:latin typeface="Times New Roman" pitchFamily="18" charset="0"/>
                <a:cs typeface="Times New Roman" pitchFamily="18" charset="0"/>
              </a:rPr>
              <a:t>“student_id and subject” </a:t>
            </a:r>
            <a:r>
              <a:rPr lang="en-IN" sz="2400" dirty="0">
                <a:latin typeface="Times New Roman" pitchFamily="18" charset="0"/>
                <a:cs typeface="Times New Roman" pitchFamily="18" charset="0"/>
              </a:rPr>
              <a:t>jointly act as a primary key to uniquely identify rows in this table.</a:t>
            </a:r>
          </a:p>
          <a:p>
            <a:pPr algn="just">
              <a:lnSpc>
                <a:spcPct val="150000"/>
              </a:lnSpc>
              <a:buFont typeface="Wingdings" pitchFamily="2" charset="2"/>
              <a:buChar char="v"/>
            </a:pPr>
            <a:endParaRPr lang="en-IN" sz="2400" dirty="0">
              <a:latin typeface="Times New Roman" pitchFamily="18" charset="0"/>
              <a:cs typeface="Times New Roman" pitchFamily="18" charset="0"/>
            </a:endParaRPr>
          </a:p>
        </p:txBody>
      </p:sp>
      <p:pic>
        <p:nvPicPr>
          <p:cNvPr id="25602" name="Picture 2"/>
          <p:cNvPicPr>
            <a:picLocks noChangeAspect="1" noChangeArrowheads="1"/>
          </p:cNvPicPr>
          <p:nvPr/>
        </p:nvPicPr>
        <p:blipFill>
          <a:blip r:embed="rId2"/>
          <a:srcRect/>
          <a:stretch>
            <a:fillRect/>
          </a:stretch>
        </p:blipFill>
        <p:spPr bwMode="auto">
          <a:xfrm>
            <a:off x="1197663" y="1809180"/>
            <a:ext cx="4438861" cy="3772754"/>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94FC22B3-4014-4F93-8A21-4002C5CD5DEE}"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96</a:t>
            </a:fld>
            <a:endParaRPr lang="en-IN"/>
          </a:p>
        </p:txBody>
      </p:sp>
      <p:sp>
        <p:nvSpPr>
          <p:cNvPr id="8" name="TextBox 7"/>
          <p:cNvSpPr txBox="1"/>
          <p:nvPr/>
        </p:nvSpPr>
        <p:spPr>
          <a:xfrm>
            <a:off x="6223380" y="1828801"/>
            <a:ext cx="5117910" cy="3416320"/>
          </a:xfrm>
          <a:prstGeom prst="rect">
            <a:avLst/>
          </a:prstGeom>
          <a:noFill/>
        </p:spPr>
        <p:txBody>
          <a:bodyPr wrap="square" rtlCol="0">
            <a:spAutoFit/>
          </a:bodyPr>
          <a:lstStyle/>
          <a:p>
            <a:pPr algn="just">
              <a:lnSpc>
                <a:spcPct val="150000"/>
              </a:lnSpc>
              <a:buFont typeface="Wingdings" pitchFamily="2" charset="2"/>
              <a:buChar char="v"/>
            </a:pPr>
            <a:r>
              <a:rPr lang="en-IN" sz="2400" dirty="0">
                <a:latin typeface="Times New Roman" pitchFamily="18" charset="0"/>
                <a:cs typeface="Times New Roman" pitchFamily="18" charset="0"/>
              </a:rPr>
              <a:t>All the values are atomic</a:t>
            </a:r>
          </a:p>
          <a:p>
            <a:pPr algn="just">
              <a:lnSpc>
                <a:spcPct val="150000"/>
              </a:lnSpc>
              <a:buFont typeface="Wingdings" pitchFamily="2" charset="2"/>
              <a:buChar char="v"/>
            </a:pPr>
            <a:r>
              <a:rPr lang="en-IN" sz="2400" dirty="0">
                <a:latin typeface="Times New Roman" pitchFamily="18" charset="0"/>
                <a:cs typeface="Times New Roman" pitchFamily="18" charset="0"/>
              </a:rPr>
              <a:t>Column names are unique.</a:t>
            </a:r>
          </a:p>
          <a:p>
            <a:pPr algn="just">
              <a:lnSpc>
                <a:spcPct val="150000"/>
              </a:lnSpc>
              <a:buFont typeface="Wingdings" pitchFamily="2" charset="2"/>
              <a:buChar char="v"/>
            </a:pPr>
            <a:r>
              <a:rPr lang="en-IN" sz="2400" dirty="0">
                <a:latin typeface="Times New Roman" pitchFamily="18" charset="0"/>
                <a:cs typeface="Times New Roman" pitchFamily="18" charset="0"/>
              </a:rPr>
              <a:t>Data saved in each column remains in same domain.</a:t>
            </a:r>
          </a:p>
          <a:p>
            <a:pPr algn="just">
              <a:lnSpc>
                <a:spcPct val="150000"/>
              </a:lnSpc>
              <a:buFont typeface="Wingdings" pitchFamily="2" charset="2"/>
              <a:buChar char="v"/>
            </a:pPr>
            <a:endParaRPr lang="en-IN" sz="2400" dirty="0">
              <a:latin typeface="Times New Roman" pitchFamily="18" charset="0"/>
              <a:cs typeface="Times New Roman" pitchFamily="18" charset="0"/>
            </a:endParaRPr>
          </a:p>
          <a:p>
            <a:pPr algn="just">
              <a:lnSpc>
                <a:spcPct val="150000"/>
              </a:lnSpc>
              <a:buFont typeface="Wingdings" pitchFamily="2" charset="2"/>
              <a:buChar char="v"/>
            </a:pPr>
            <a:endParaRPr lang="en-IN" sz="2400" dirty="0">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2"/>
          <a:srcRect l="2039" r="3662"/>
          <a:stretch>
            <a:fillRect/>
          </a:stretch>
        </p:blipFill>
        <p:spPr bwMode="auto">
          <a:xfrm>
            <a:off x="805218" y="1700782"/>
            <a:ext cx="5049671" cy="383857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53463739-C7EF-484D-9332-293F39F199CF}"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97</a:t>
            </a:fld>
            <a:endParaRPr lang="en-IN"/>
          </a:p>
        </p:txBody>
      </p:sp>
      <p:pic>
        <p:nvPicPr>
          <p:cNvPr id="27650" name="Picture 2"/>
          <p:cNvPicPr>
            <a:picLocks noChangeAspect="1" noChangeArrowheads="1"/>
          </p:cNvPicPr>
          <p:nvPr/>
        </p:nvPicPr>
        <p:blipFill>
          <a:blip r:embed="rId2"/>
          <a:srcRect/>
          <a:stretch>
            <a:fillRect/>
          </a:stretch>
        </p:blipFill>
        <p:spPr bwMode="auto">
          <a:xfrm>
            <a:off x="1059407" y="1704975"/>
            <a:ext cx="4945608" cy="344805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1010433" y="3730672"/>
            <a:ext cx="272457" cy="1433984"/>
          </a:xfrm>
          <a:prstGeom prst="rect">
            <a:avLst/>
          </a:prstGeom>
          <a:noFill/>
          <a:ln w="9525">
            <a:noFill/>
            <a:miter lim="800000"/>
            <a:headEnd/>
            <a:tailEnd/>
          </a:ln>
          <a:effectLst/>
        </p:spPr>
      </p:pic>
      <p:pic>
        <p:nvPicPr>
          <p:cNvPr id="27652" name="Picture 4"/>
          <p:cNvPicPr>
            <a:picLocks noChangeAspect="1" noChangeArrowheads="1"/>
          </p:cNvPicPr>
          <p:nvPr/>
        </p:nvPicPr>
        <p:blipFill>
          <a:blip r:embed="rId3"/>
          <a:srcRect/>
          <a:stretch>
            <a:fillRect/>
          </a:stretch>
        </p:blipFill>
        <p:spPr bwMode="auto">
          <a:xfrm>
            <a:off x="5308979" y="3821373"/>
            <a:ext cx="777922" cy="1351128"/>
          </a:xfrm>
          <a:prstGeom prst="rect">
            <a:avLst/>
          </a:prstGeom>
          <a:noFill/>
          <a:ln w="9525">
            <a:noFill/>
            <a:miter lim="800000"/>
            <a:headEnd/>
            <a:tailEnd/>
          </a:ln>
          <a:effectLst/>
        </p:spPr>
      </p:pic>
      <p:pic>
        <p:nvPicPr>
          <p:cNvPr id="27653" name="Picture 5"/>
          <p:cNvPicPr>
            <a:picLocks noChangeAspect="1" noChangeArrowheads="1"/>
          </p:cNvPicPr>
          <p:nvPr/>
        </p:nvPicPr>
        <p:blipFill>
          <a:blip r:embed="rId4"/>
          <a:srcRect/>
          <a:stretch>
            <a:fillRect/>
          </a:stretch>
        </p:blipFill>
        <p:spPr bwMode="auto">
          <a:xfrm>
            <a:off x="6387152" y="1738313"/>
            <a:ext cx="4449170" cy="3381375"/>
          </a:xfrm>
          <a:prstGeom prst="rect">
            <a:avLst/>
          </a:prstGeom>
          <a:noFill/>
          <a:ln w="9525">
            <a:noFill/>
            <a:miter lim="800000"/>
            <a:headEnd/>
            <a:tailEnd/>
          </a:ln>
          <a:effectLst/>
        </p:spPr>
      </p:pic>
      <p:pic>
        <p:nvPicPr>
          <p:cNvPr id="12" name="Picture 4"/>
          <p:cNvPicPr>
            <a:picLocks noChangeAspect="1" noChangeArrowheads="1"/>
          </p:cNvPicPr>
          <p:nvPr/>
        </p:nvPicPr>
        <p:blipFill>
          <a:blip r:embed="rId3"/>
          <a:srcRect/>
          <a:stretch>
            <a:fillRect/>
          </a:stretch>
        </p:blipFill>
        <p:spPr bwMode="auto">
          <a:xfrm>
            <a:off x="10128913" y="3782706"/>
            <a:ext cx="777922" cy="1351128"/>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BFE48C25-9327-489F-A39A-4AD9F8155803}"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98</a:t>
            </a:fld>
            <a:endParaRPr lang="en-IN"/>
          </a:p>
        </p:txBody>
      </p:sp>
      <p:pic>
        <p:nvPicPr>
          <p:cNvPr id="28674" name="Picture 2"/>
          <p:cNvPicPr>
            <a:picLocks noChangeAspect="1" noChangeArrowheads="1"/>
          </p:cNvPicPr>
          <p:nvPr/>
        </p:nvPicPr>
        <p:blipFill>
          <a:blip r:embed="rId2"/>
          <a:srcRect/>
          <a:stretch>
            <a:fillRect/>
          </a:stretch>
        </p:blipFill>
        <p:spPr bwMode="auto">
          <a:xfrm>
            <a:off x="1129779" y="1802073"/>
            <a:ext cx="4929827" cy="3957282"/>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6387152" y="1689407"/>
            <a:ext cx="4835076" cy="4083595"/>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2851458" y="2876053"/>
            <a:ext cx="1665951" cy="495283"/>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b="1" dirty="0">
                <a:solidFill>
                  <a:srgbClr val="92278F"/>
                </a:solidFill>
              </a:rPr>
              <a:t>BCNF (Boyce-Codd Normal Form) </a:t>
            </a:r>
            <a:endParaRPr lang="en-IN" dirty="0"/>
          </a:p>
        </p:txBody>
      </p:sp>
      <p:sp>
        <p:nvSpPr>
          <p:cNvPr id="4" name="Date Placeholder 3"/>
          <p:cNvSpPr>
            <a:spLocks noGrp="1"/>
          </p:cNvSpPr>
          <p:nvPr>
            <p:ph type="dt" sz="half" idx="10"/>
          </p:nvPr>
        </p:nvSpPr>
        <p:spPr/>
        <p:txBody>
          <a:bodyPr/>
          <a:lstStyle/>
          <a:p>
            <a:fld id="{A477FEA1-765C-4C0C-A4A2-F0643E5929E9}" type="datetime1">
              <a:rPr lang="en-IN" smtClean="0"/>
              <a:t>18-03-2024</a:t>
            </a:fld>
            <a:endParaRPr lang="en-IN"/>
          </a:p>
        </p:txBody>
      </p:sp>
      <p:sp>
        <p:nvSpPr>
          <p:cNvPr id="6" name="Slide Number Placeholder 5"/>
          <p:cNvSpPr>
            <a:spLocks noGrp="1"/>
          </p:cNvSpPr>
          <p:nvPr>
            <p:ph type="sldNum" sz="quarter" idx="12"/>
          </p:nvPr>
        </p:nvSpPr>
        <p:spPr/>
        <p:txBody>
          <a:bodyPr/>
          <a:lstStyle/>
          <a:p>
            <a:fld id="{E40ACE51-2A07-47A0-928F-9E7C07ADCF05}" type="slidenum">
              <a:rPr lang="en-IN" smtClean="0"/>
              <a:pPr/>
              <a:t>99</a:t>
            </a:fld>
            <a:endParaRPr lang="en-IN"/>
          </a:p>
        </p:txBody>
      </p:sp>
      <p:pic>
        <p:nvPicPr>
          <p:cNvPr id="29698" name="Picture 2"/>
          <p:cNvPicPr>
            <a:picLocks noChangeAspect="1" noChangeArrowheads="1"/>
          </p:cNvPicPr>
          <p:nvPr/>
        </p:nvPicPr>
        <p:blipFill>
          <a:blip r:embed="rId2"/>
          <a:srcRect/>
          <a:stretch>
            <a:fillRect/>
          </a:stretch>
        </p:blipFill>
        <p:spPr bwMode="auto">
          <a:xfrm>
            <a:off x="1691541" y="1596362"/>
            <a:ext cx="5724525" cy="200025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5207119" y="3753135"/>
            <a:ext cx="5902158" cy="215819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ppt_w</p:attrName>
                                        </p:attrNameLst>
                                      </p:cBhvr>
                                      <p:tavLst>
                                        <p:tav tm="0">
                                          <p:val>
                                            <p:strVal val="#ppt_w*0.70"/>
                                          </p:val>
                                        </p:tav>
                                        <p:tav tm="100000">
                                          <p:val>
                                            <p:strVal val="#ppt_w"/>
                                          </p:val>
                                        </p:tav>
                                      </p:tavLst>
                                    </p:anim>
                                    <p:anim calcmode="lin" valueType="num">
                                      <p:cBhvr>
                                        <p:cTn id="8" dur="1000" fill="hold"/>
                                        <p:tgtEl>
                                          <p:spTgt spid="29699"/>
                                        </p:tgtEl>
                                        <p:attrNameLst>
                                          <p:attrName>ppt_h</p:attrName>
                                        </p:attrNameLst>
                                      </p:cBhvr>
                                      <p:tavLst>
                                        <p:tav tm="0">
                                          <p:val>
                                            <p:strVal val="#ppt_h"/>
                                          </p:val>
                                        </p:tav>
                                        <p:tav tm="100000">
                                          <p:val>
                                            <p:strVal val="#ppt_h"/>
                                          </p:val>
                                        </p:tav>
                                      </p:tavLst>
                                    </p:anim>
                                    <p:animEffect transition="in" filter="fade">
                                      <p:cBhvr>
                                        <p:cTn id="9" dur="1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3890</Words>
  <Application>Microsoft Office PowerPoint</Application>
  <PresentationFormat>Widescreen</PresentationFormat>
  <Paragraphs>737</Paragraphs>
  <Slides>135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vt:lpstr>
      <vt:lpstr>Bookman Old Style</vt:lpstr>
      <vt:lpstr>Calibri</vt:lpstr>
      <vt:lpstr>Calibri Light</vt:lpstr>
      <vt:lpstr>Cambria</vt:lpstr>
      <vt:lpstr>Times New Roman</vt:lpstr>
      <vt:lpstr>Wingdings</vt:lpstr>
      <vt:lpstr>Office Theme</vt:lpstr>
      <vt:lpstr>PowerPoint Presentation</vt:lpstr>
      <vt:lpstr>PowerPoint Presentation</vt:lpstr>
      <vt:lpstr>Normalization</vt:lpstr>
      <vt:lpstr>Normalization</vt:lpstr>
      <vt:lpstr>Purpose of Normalization</vt:lpstr>
      <vt:lpstr>Redundancy</vt:lpstr>
      <vt:lpstr>Redundancy</vt:lpstr>
      <vt:lpstr>Redundancy</vt:lpstr>
      <vt:lpstr>Anamoly</vt:lpstr>
      <vt:lpstr>Anamoly - Types</vt:lpstr>
      <vt:lpstr>Insertion Anamoly</vt:lpstr>
      <vt:lpstr>Updation Anamoly</vt:lpstr>
      <vt:lpstr>Deletion Anamoly</vt:lpstr>
      <vt:lpstr>Deletion Anamoly</vt:lpstr>
      <vt:lpstr>Deletion Anamoly</vt:lpstr>
      <vt:lpstr>Deletion Anamoly</vt:lpstr>
      <vt:lpstr>PowerPoint Presentation</vt:lpstr>
      <vt:lpstr>PowerPoint Presentation</vt:lpstr>
      <vt:lpstr>PowerPoint Presentation</vt:lpstr>
      <vt:lpstr>PowerPoint Presentation</vt:lpstr>
      <vt:lpstr>PowerPoint Presentation</vt:lpstr>
      <vt:lpstr>PowerPoint Presentation</vt:lpstr>
      <vt:lpstr>Functional Dependencies </vt:lpstr>
      <vt:lpstr>Functional Dependencies </vt:lpstr>
      <vt:lpstr>Graphical representation of  Functional Dependencies</vt:lpstr>
      <vt:lpstr>Examples of FD constraints  </vt:lpstr>
      <vt:lpstr>Examples of FD constraints  </vt:lpstr>
      <vt:lpstr>Inference Rules for FDs  </vt:lpstr>
      <vt:lpstr> Inference Rules for FDs  </vt:lpstr>
      <vt:lpstr> Inference Rules for FDs </vt:lpstr>
      <vt:lpstr> Inference Rules for FDs </vt:lpstr>
      <vt:lpstr> Inference Rules for FDs  </vt:lpstr>
      <vt:lpstr> Inference Rules for FDs  </vt:lpstr>
      <vt:lpstr>Definitions of Keys and Attributes</vt:lpstr>
      <vt:lpstr>Definitions of Keys and Attributes</vt:lpstr>
      <vt:lpstr>Finding the Key Attribute</vt:lpstr>
      <vt:lpstr>Finding the Key Attribute</vt:lpstr>
      <vt:lpstr>PowerPoint Presentation</vt:lpstr>
      <vt:lpstr>Finding the Key Attribute</vt:lpstr>
      <vt:lpstr>Normalization of Relations</vt:lpstr>
      <vt:lpstr>Normalization Types</vt:lpstr>
      <vt:lpstr>Normalization Types</vt:lpstr>
      <vt:lpstr>Normalization of Relations</vt:lpstr>
      <vt:lpstr>First Normal Form : 1NF</vt:lpstr>
      <vt:lpstr>First Normal Form : 1NF</vt:lpstr>
      <vt:lpstr>First Normal Form : 1NF (Rule 1)</vt:lpstr>
      <vt:lpstr>First Normal Form : 1NF (Rule 2)</vt:lpstr>
      <vt:lpstr>First Normal Form : 1NF (Rule 3)</vt:lpstr>
      <vt:lpstr>First Normal Form : 1NF (Rule 4)</vt:lpstr>
      <vt:lpstr>How to solve this?</vt:lpstr>
      <vt:lpstr>PowerPoint Presentation</vt:lpstr>
      <vt:lpstr>PowerPoint Presentation</vt:lpstr>
      <vt:lpstr>Second Normal Form : 2NF</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2NF – Rule 2 – Partial Dependency</vt:lpstr>
      <vt:lpstr>Second Normal Form : 2NF</vt:lpstr>
      <vt:lpstr>Normalizing into 2NF</vt:lpstr>
      <vt:lpstr>PowerPoint Presentation</vt:lpstr>
      <vt:lpstr>Third Normal Form : 3NF</vt:lpstr>
      <vt:lpstr>Third Normal Form : 3NF</vt:lpstr>
      <vt:lpstr>Third Normal Form : 3NF</vt:lpstr>
      <vt:lpstr>Third Normal Form : 3NF</vt:lpstr>
      <vt:lpstr>Third Normal Form : 3NF</vt:lpstr>
      <vt:lpstr>Third Normal Form : 3NF</vt:lpstr>
      <vt:lpstr>Third Normal Form : 3NF</vt:lpstr>
      <vt:lpstr>Third Normal Form : 3NF</vt:lpstr>
      <vt:lpstr>Third Normal Form : 3NF</vt:lpstr>
      <vt:lpstr>Third Normal Form : 3NF</vt:lpstr>
      <vt:lpstr>Normalizing into 3NF</vt:lpstr>
      <vt:lpstr>Normalizing into 2NF and 3NF</vt:lpstr>
      <vt:lpstr>Normalize the following  relation</vt:lpstr>
      <vt:lpstr>Normalizing into 2NF</vt:lpstr>
      <vt:lpstr>Normalizing into 3NF</vt:lpstr>
      <vt:lpstr>PowerPoint Presentation</vt:lpstr>
      <vt:lpstr>BCNF (Boyce-Codd Normal Form) </vt:lpstr>
      <vt:lpstr>BCNF (Boyce-Codd Normal Form) </vt:lpstr>
      <vt:lpstr>RECAP…</vt:lpstr>
      <vt:lpstr>BCNF (Boyce-Codd Normal Form) </vt:lpstr>
      <vt:lpstr>BCNF (Boyce-Codd Normal Form) </vt:lpstr>
      <vt:lpstr>BCNF (Boyce-Codd Normal Form) </vt:lpstr>
      <vt:lpstr>BCNF (Boyce-Codd Normal Form) </vt:lpstr>
      <vt:lpstr>BCNF (Boyce-Codd Normal Form) </vt:lpstr>
      <vt:lpstr>BCNF (Boyce-Codd Normal Form) </vt:lpstr>
      <vt:lpstr>BCNF (Boyce-Codd Normal Form) </vt:lpstr>
      <vt:lpstr>DATABASE MANAGEMENT SYSTEMS  </vt:lpstr>
      <vt:lpstr>PowerPoint Presentation</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Fourth Normal Form : 4NF</vt:lpstr>
      <vt:lpstr>PowerPoint Presentation</vt:lpstr>
      <vt:lpstr>Fifth Normal Form : 5NF</vt:lpstr>
      <vt:lpstr>Fifth Normal Form : 5NF</vt:lpstr>
      <vt:lpstr>Fifth Normal Form : 5NF</vt:lpstr>
      <vt:lpstr>Fifth Normal Form : 5NF</vt:lpstr>
      <vt:lpstr>Fifth Normal Form : 5NF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JANANI NAGARAJ</dc:creator>
  <cp:lastModifiedBy>JANANI NAGARAJ</cp:lastModifiedBy>
  <cp:revision>1</cp:revision>
  <dcterms:created xsi:type="dcterms:W3CDTF">2024-03-16T05:53:10Z</dcterms:created>
  <dcterms:modified xsi:type="dcterms:W3CDTF">2024-03-18T03:31:38Z</dcterms:modified>
</cp:coreProperties>
</file>